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5"/>
  </p:notesMasterIdLst>
  <p:handoutMasterIdLst>
    <p:handoutMasterId r:id="rId26"/>
  </p:handoutMasterIdLst>
  <p:sldIdLst>
    <p:sldId id="256" r:id="rId8"/>
    <p:sldId id="271" r:id="rId9"/>
    <p:sldId id="322" r:id="rId10"/>
    <p:sldId id="327" r:id="rId11"/>
    <p:sldId id="328" r:id="rId12"/>
    <p:sldId id="329" r:id="rId13"/>
    <p:sldId id="330" r:id="rId14"/>
    <p:sldId id="331" r:id="rId15"/>
    <p:sldId id="332" r:id="rId16"/>
    <p:sldId id="323" r:id="rId17"/>
    <p:sldId id="333" r:id="rId18"/>
    <p:sldId id="334" r:id="rId19"/>
    <p:sldId id="335" r:id="rId20"/>
    <p:sldId id="337" r:id="rId21"/>
    <p:sldId id="336" r:id="rId22"/>
    <p:sldId id="339" r:id="rId23"/>
    <p:sldId id="305" r:id="rId2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6F0"/>
    <a:srgbClr val="FAFAFA"/>
    <a:srgbClr val="B91121"/>
    <a:srgbClr val="F7F7F7"/>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50909" autoAdjust="0"/>
  </p:normalViewPr>
  <p:slideViewPr>
    <p:cSldViewPr>
      <p:cViewPr varScale="1">
        <p:scale>
          <a:sx n="69" d="100"/>
          <a:sy n="69" d="100"/>
        </p:scale>
        <p:origin x="1842" y="6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8527FB-FE76-4084-A4B5-73CF53F729C0}"/>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a:t>Day 1: Review</a:t>
            </a:r>
          </a:p>
        </p:txBody>
      </p:sp>
      <p:sp>
        <p:nvSpPr>
          <p:cNvPr id="3" name="Date Placeholder 2">
            <a:extLst>
              <a:ext uri="{FF2B5EF4-FFF2-40B4-BE49-F238E27FC236}">
                <a16:creationId xmlns:a16="http://schemas.microsoft.com/office/drawing/2014/main" id="{F568F02B-60BE-4335-BB92-C63482ECECC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0B56A58-A590-4E80-B82C-74619FEBD2E3}" type="datetimeFigureOut">
              <a:rPr lang="en-US" smtClean="0"/>
              <a:t>4/21/2020</a:t>
            </a:fld>
            <a:endParaRPr lang="en-US"/>
          </a:p>
        </p:txBody>
      </p:sp>
      <p:sp>
        <p:nvSpPr>
          <p:cNvPr id="4" name="Footer Placeholder 3">
            <a:extLst>
              <a:ext uri="{FF2B5EF4-FFF2-40B4-BE49-F238E27FC236}">
                <a16:creationId xmlns:a16="http://schemas.microsoft.com/office/drawing/2014/main" id="{6F42BD18-F090-4BB2-850A-B963921B9F2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2E43B56E-F6E0-4949-A734-CFDAEC45A37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27BCAE-15DD-4BC9-B0C3-7AE0B233AE80}" type="slidenum">
              <a:rPr lang="en-US" smtClean="0"/>
              <a:t>‹#›</a:t>
            </a:fld>
            <a:endParaRPr lang="en-US"/>
          </a:p>
        </p:txBody>
      </p:sp>
    </p:spTree>
    <p:extLst>
      <p:ext uri="{BB962C8B-B14F-4D97-AF65-F5344CB8AC3E}">
        <p14:creationId xmlns:p14="http://schemas.microsoft.com/office/powerpoint/2010/main" val="425029273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1: Review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4/21/2020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6647E0C-7E83-43EC-A4D1-094D0725F08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D87EEA3-1ED5-47DC-AF04-7F2FC4300749}"/>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the design over with objects from the start. The most important thing to ask yourself is “what do these objects do?” Tokens? Cells? They really don’t do much, do they? My gut tells me they will fall out of our design, but lets wait and see.</a:t>
            </a:r>
          </a:p>
          <a:p>
            <a:endParaRPr lang="en-US" dirty="0"/>
          </a:p>
          <a:p>
            <a:r>
              <a:rPr lang="en-US" dirty="0"/>
              <a:t>Put yourself in the shoes of someone wanting to use your code. What would someone want to tell your objects to do? Don’t worry about what’s inside the objects … worry about the objects’ public interface. What public methods should it have to please the customer (the other developers)? Your code should cater to the customer. Don’t make the customer dock to your interface because it is easier for you to code.</a:t>
            </a:r>
          </a:p>
          <a:p>
            <a:endParaRPr lang="en-US" dirty="0"/>
          </a:p>
          <a:p>
            <a:r>
              <a:rPr lang="en-US" dirty="0"/>
              <a:t>#1 #2 #3 #4 #5 The board</a:t>
            </a:r>
          </a:p>
          <a:p>
            <a:endParaRPr lang="en-US" dirty="0"/>
          </a:p>
          <a:p>
            <a:r>
              <a:rPr lang="en-US" dirty="0"/>
              <a:t>#6 #7 The player</a:t>
            </a:r>
          </a:p>
          <a:p>
            <a:endParaRPr lang="en-US" dirty="0"/>
          </a:p>
          <a:p>
            <a:r>
              <a:rPr lang="en-US" dirty="0"/>
              <a:t>Notice that the “get move” doesn’t actually MAKE the move on the board. All it does is calculate the next move. It’s up to the main logic to ASK the object for the move and then PLACE TOKEN on the board.</a:t>
            </a:r>
          </a:p>
          <a:p>
            <a:endParaRPr lang="en-US" dirty="0"/>
          </a:p>
          <a:p>
            <a:r>
              <a:rPr lang="en-US" dirty="0"/>
              <a:t>There is a relationship between a player and a board, but what is it? Does the player keep a pointer to the board? The board to the players? Does a player HAVE a token? That’s what this constructor says … Hey player, here is your permanent token and your one and only board.</a:t>
            </a:r>
          </a:p>
          <a:p>
            <a:endParaRPr lang="en-US" dirty="0"/>
          </a:p>
          <a:p>
            <a:r>
              <a:rPr lang="en-US" dirty="0"/>
              <a:t>But the player doesn’t have to be so coupled to the board. We could do this #8. The player is tied to anything. When we want the player to make a move, we pass it the token to use and the board to use in calculating the next move.</a:t>
            </a:r>
          </a:p>
          <a:p>
            <a:endParaRPr lang="en-US" dirty="0"/>
          </a:p>
          <a:p>
            <a:r>
              <a:rPr lang="en-US" dirty="0"/>
              <a:t>Think of a chess champion playing 10 matches at the same time. The champ moves from board to board … sometimes white, sometimes black. The champ is tied down to any one board, and do the pieces really care who is moving them? I like this loose association better. The player knows how to evaluate a board for a move. And the board knows how to register a move. But neither is tied to the other.</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19520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think with pictures … doodling on a whiteboard. When you start drawing you’ll find it feels natural to use boxes to show objects and arrows to show relationships between them. Use whatever style you want when you are designing things. Maybe your developer team has its own format.</a:t>
            </a:r>
          </a:p>
          <a:p>
            <a:endParaRPr lang="en-US" dirty="0"/>
          </a:p>
          <a:p>
            <a:r>
              <a:rPr lang="en-US" dirty="0"/>
              <a:t>There is a very formal drawing scheme called UML, unified modeling language, that we’ll dive into later in the course. We tend to save the very formal notations for final documentation … kind of like waiting till you’ve written your code to draw up a flow chart.</a:t>
            </a:r>
          </a:p>
          <a:p>
            <a:endParaRPr lang="en-US" dirty="0"/>
          </a:p>
          <a:p>
            <a:r>
              <a:rPr lang="en-US" dirty="0"/>
              <a:t>In UML, the name of the object in bold. Here we have our #1 #2 Status and Token </a:t>
            </a:r>
            <a:r>
              <a:rPr lang="en-US" dirty="0" err="1"/>
              <a:t>enums</a:t>
            </a:r>
            <a:r>
              <a:rPr lang="en-US" dirty="0"/>
              <a:t>. This syntax shows that these are </a:t>
            </a:r>
            <a:r>
              <a:rPr lang="en-US" dirty="0" err="1"/>
              <a:t>enums</a:t>
            </a:r>
            <a:r>
              <a:rPr lang="en-US" dirty="0"/>
              <a:t> with these possible values.</a:t>
            </a:r>
          </a:p>
          <a:p>
            <a:endParaRPr lang="en-US" dirty="0"/>
          </a:p>
          <a:p>
            <a:r>
              <a:rPr lang="en-US" dirty="0"/>
              <a:t>#3 Here is our board. UML uses pluses to show public methods. You can see what parameters they take and what they return. We’ve been through this exercise when these were just functions!</a:t>
            </a:r>
          </a:p>
          <a:p>
            <a:endParaRPr lang="en-US" dirty="0"/>
          </a:p>
          <a:p>
            <a:r>
              <a:rPr lang="en-US" dirty="0"/>
              <a:t>#4 The arrow shows relationship. There are many ways objects can be related! The open arrow here just show an association of some kind. Specifically, the </a:t>
            </a:r>
            <a:r>
              <a:rPr lang="en-US" dirty="0" err="1"/>
              <a:t>getStatus</a:t>
            </a:r>
            <a:r>
              <a:rPr lang="en-US" dirty="0"/>
              <a:t> method returns a Status value.</a:t>
            </a:r>
          </a:p>
          <a:p>
            <a:endParaRPr lang="en-US" dirty="0"/>
          </a:p>
          <a:p>
            <a:r>
              <a:rPr lang="en-US" dirty="0"/>
              <a:t>#5 And the board has a couple of functions that use Token. There is a relationship between the board and the token.</a:t>
            </a:r>
          </a:p>
          <a:p>
            <a:endParaRPr lang="en-US" dirty="0"/>
          </a:p>
          <a:p>
            <a:r>
              <a:rPr lang="en-US" dirty="0"/>
              <a:t>#6 How abut the player? The player knows about Board and Token … it has a method that takes both. #7 It has a relationship to both.</a:t>
            </a:r>
          </a:p>
          <a:p>
            <a:endParaRPr lang="en-US" dirty="0"/>
          </a:p>
          <a:p>
            <a:r>
              <a:rPr lang="en-US" dirty="0"/>
              <a:t>Notice the board has NO concept – no relationship to a Player … or a token.</a:t>
            </a:r>
          </a:p>
          <a:p>
            <a:endParaRPr lang="en-US" dirty="0"/>
          </a:p>
          <a:p>
            <a:r>
              <a:rPr lang="en-US" dirty="0"/>
              <a:t>#8 What about cells? The solid diamond shows composition. #9 The board is built from exactly 9 cells. #10 And the cell can hold 1 and only 1 token.</a:t>
            </a:r>
          </a:p>
          <a:p>
            <a:endParaRPr lang="en-US" dirty="0"/>
          </a:p>
          <a:p>
            <a:r>
              <a:rPr lang="en-US" dirty="0"/>
              <a:t>UML lets us show different kinds of relationships and the number of objects that participate in the relationship.</a:t>
            </a:r>
          </a:p>
          <a:p>
            <a:endParaRPr lang="en-US" dirty="0"/>
          </a:p>
          <a:p>
            <a:r>
              <a:rPr lang="en-US" dirty="0"/>
              <a:t>We’ll talk more about UML and modeling later in the chapter. I just wanted to give you a feel for it here. But from the diagram I can already see something useful about Cell. Nobody but board uses it, and it really doesn’t have any useful methods to call. It is clear to me now that Cell is just an implementation detail of the board. We won’t need a formal cell object.</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3221549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person … the code that uses our objects. We haven’t picked on Java much so here we go.</a:t>
            </a:r>
          </a:p>
          <a:p>
            <a:endParaRPr lang="en-US" dirty="0"/>
          </a:p>
          <a:p>
            <a:r>
              <a:rPr lang="en-US" dirty="0"/>
              <a:t>Our customer</a:t>
            </a:r>
          </a:p>
          <a:p>
            <a:endParaRPr lang="en-US" dirty="0"/>
          </a:p>
          <a:p>
            <a:r>
              <a:rPr lang="en-US" dirty="0"/>
              <a:t>That’s what we want. Let’s go make the objects do this.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3886442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API we can think about the insides to make them work</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1610412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368113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17</a:t>
            </a:fld>
            <a:endParaRPr lang="en-US">
              <a:solidFill>
                <a:prstClr val="black"/>
              </a:solidFill>
            </a:endParaRPr>
          </a:p>
        </p:txBody>
      </p:sp>
      <p:sp>
        <p:nvSpPr>
          <p:cNvPr id="5" name="Footer Placeholder 4">
            <a:extLst>
              <a:ext uri="{FF2B5EF4-FFF2-40B4-BE49-F238E27FC236}">
                <a16:creationId xmlns:a16="http://schemas.microsoft.com/office/drawing/2014/main" id="{9D9DF557-7135-4E2B-B31C-E4F6D0DF35E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154F460-608A-4B22-8FFE-4F74FE171CE7}"/>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some additional reading about the web …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02A0CC14-43A1-4FBD-BCB5-30404BFB34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36FA928-ECE0-4D4C-80AD-DDD69936A485}"/>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 is about modeling the problem with objects that interact with each other. This is a tic-tac-toe game in progress. What objects do you see and how do they interact?</a:t>
            </a:r>
          </a:p>
          <a:p>
            <a:endParaRPr lang="en-US" dirty="0"/>
          </a:p>
          <a:p>
            <a:r>
              <a:rPr lang="en-US" dirty="0"/>
              <a:t>#1 I see a game board. #2 The board keeps a collection of 9 cells. Somewhere in its code we’ll likely find the rules about wins and ties.</a:t>
            </a:r>
          </a:p>
          <a:p>
            <a:endParaRPr lang="en-US" dirty="0"/>
          </a:p>
          <a:p>
            <a:r>
              <a:rPr lang="en-US" dirty="0"/>
              <a:t>#3 There are the nine cells. Do we need objects for the cells? Or is this just a detail of the board itself. We don’t expect to find a cell without a board.</a:t>
            </a:r>
          </a:p>
          <a:p>
            <a:endParaRPr lang="en-US" dirty="0"/>
          </a:p>
          <a:p>
            <a:r>
              <a:rPr lang="en-US" dirty="0"/>
              <a:t>#4 I see two kinds of tokens. Is a token an object? What would we ask it to do?</a:t>
            </a:r>
          </a:p>
          <a:p>
            <a:endParaRPr lang="en-US" dirty="0"/>
          </a:p>
          <a:p>
            <a:r>
              <a:rPr lang="en-US" dirty="0"/>
              <a:t>#5 Two players. I bet we need those. Are they the same kind of object? (Here they are both human), but what about computer players?</a:t>
            </a:r>
          </a:p>
          <a:p>
            <a:endParaRPr lang="en-US" dirty="0"/>
          </a:p>
          <a:p>
            <a:r>
              <a:rPr lang="en-US" dirty="0"/>
              <a:t>#6 What else? Well, here’s a tree … and grass. Is the grass a collection of individual blades? I doubt we’ll need to model these in our game, but you might have captured them in your first round of design. </a:t>
            </a:r>
          </a:p>
          <a:p>
            <a:endParaRPr lang="en-US" dirty="0"/>
          </a:p>
          <a:p>
            <a:r>
              <a:rPr lang="en-US" dirty="0"/>
              <a:t>Objects you thought were obvious might turn out to be insignificant. And, as you code, you will uncover subtle objects that were hidden at first.</a:t>
            </a:r>
          </a:p>
          <a:p>
            <a:endParaRPr lang="en-US" dirty="0"/>
          </a:p>
          <a:p>
            <a:r>
              <a:rPr lang="en-US" dirty="0"/>
              <a:t>#7 Players have attributes. Gender? A hat? Shoes? Significant to our game here? Probably not … but maybe significant to player objects in other situations.</a:t>
            </a:r>
          </a:p>
          <a:p>
            <a:endParaRPr lang="en-US" dirty="0"/>
          </a:p>
          <a:p>
            <a:r>
              <a:rPr lang="en-US" dirty="0"/>
              <a:t>#8 How about a timer? Maybe our game is timed? If so, who keeps the time? A single player? Maybe that should its own object? Or maybe the timer is part of the board itself?</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73098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Hang on, Chris. This is just a tic-tac-toe game. No need to overthink it. Let’s keep it simple. We’ll look at an OO design shortly. It might surprise how much of the exact  same thinking goes into both.</a:t>
            </a:r>
          </a:p>
          <a:p>
            <a:endParaRPr lang="en-US" dirty="0"/>
          </a:p>
          <a:p>
            <a:r>
              <a:rPr lang="en-US" dirty="0"/>
              <a:t>Let’s start with some pseudo code … in comments</a:t>
            </a:r>
          </a:p>
          <a:p>
            <a:endParaRPr lang="en-US" dirty="0"/>
          </a:p>
          <a:p>
            <a:r>
              <a:rPr lang="en-US" dirty="0"/>
              <a:t>#1 .. #4 walk through the steps.</a:t>
            </a:r>
          </a:p>
          <a:p>
            <a:endParaRPr lang="en-US" dirty="0"/>
          </a:p>
          <a:p>
            <a:r>
              <a:rPr lang="en-US" dirty="0"/>
              <a:t>#5 And the same steps for player two.</a:t>
            </a:r>
          </a:p>
          <a:p>
            <a:endParaRPr lang="en-US" dirty="0"/>
          </a:p>
          <a:p>
            <a:r>
              <a:rPr lang="en-US" dirty="0"/>
              <a:t>What about the check for tie? There can’t be a tie after player 2 (odd number of cells). </a:t>
            </a:r>
          </a:p>
          <a:p>
            <a:endParaRPr lang="en-US" dirty="0"/>
          </a:p>
          <a:p>
            <a:r>
              <a:rPr lang="en-US" dirty="0"/>
              <a:t>#6 But it doesn’t break if we do, and if we add it then the steps for both players are the same. #7</a:t>
            </a:r>
          </a:p>
          <a:p>
            <a:endParaRPr lang="en-US" dirty="0"/>
          </a:p>
          <a:p>
            <a:r>
              <a:rPr lang="en-US" dirty="0"/>
              <a:t>#8 OK. They aren’t exactly the same, but we can parameterize the differences and pass them into the block of code </a:t>
            </a:r>
          </a:p>
          <a:p>
            <a:endParaRPr lang="en-US" dirty="0"/>
          </a:p>
          <a:p>
            <a:r>
              <a:rPr lang="en-US" dirty="0"/>
              <a:t>#9 Like this. We pass the player and the token are independent of the code – not hard coded like before.</a:t>
            </a:r>
          </a:p>
          <a:p>
            <a:endParaRPr lang="en-US" dirty="0"/>
          </a:p>
          <a:p>
            <a:r>
              <a:rPr lang="en-US" dirty="0"/>
              <a:t>The code is less efficient. We waste time with a needless tie-check. We also waste time setting up a loop and pulling out the token and player (hard-coding is much faster) But we get SOFTWARE REUSE of code we’ve already written. Efficiency or Reuse? Fewer instructions mean less chance of mistakes. Easier to understand (think maintain). Is that worth the cost of runtime?</a:t>
            </a:r>
          </a:p>
          <a:p>
            <a:endParaRPr lang="en-US" dirty="0"/>
          </a:p>
          <a:p>
            <a:r>
              <a:rPr lang="en-US" dirty="0"/>
              <a:t>We also want our code to be as safe as possible. #10 Notice that the order of these checks is critical. The game can be a win without having an empty space, say if X wins on the last move. </a:t>
            </a:r>
          </a:p>
          <a:p>
            <a:endParaRPr lang="en-US" dirty="0"/>
          </a:p>
          <a:p>
            <a:r>
              <a:rPr lang="en-US" dirty="0"/>
              <a:t>#11 We can do some planning up front and avoid that gotcha completely!</a:t>
            </a:r>
          </a:p>
          <a:p>
            <a:endParaRPr lang="en-US" dirty="0"/>
          </a:p>
          <a:p>
            <a:r>
              <a:rPr lang="en-US" dirty="0"/>
              <a:t>#12 How about we check for win and tie with the same helper function. Afterall, both checks require looping over the entire board.</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88036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“helper functions”, let’s go ahead and think about functions we’ll need. What arguments to they take? What do they return?</a:t>
            </a:r>
          </a:p>
          <a:p>
            <a:endParaRPr lang="en-US" dirty="0"/>
          </a:p>
          <a:p>
            <a:r>
              <a:rPr lang="en-US" dirty="0"/>
              <a:t>I’ll use C++ here since it forces us to think clearly about what the data is.</a:t>
            </a:r>
          </a:p>
          <a:p>
            <a:endParaRPr lang="en-US" dirty="0"/>
          </a:p>
          <a:p>
            <a:r>
              <a:rPr lang="en-US" dirty="0"/>
              <a:t>#1 We might have a function to prompt the players for their move. We pass in the player number and the function returns the player’s input. Let’s stub it out here for now.</a:t>
            </a:r>
          </a:p>
          <a:p>
            <a:endParaRPr lang="en-US" dirty="0"/>
          </a:p>
          <a:p>
            <a:r>
              <a:rPr lang="en-US" dirty="0"/>
              <a:t>What does “player number” mean? #2 is this X or O? Are we using 0 and 1 for player 1 and 2? Or just simply 1 and 2? Other code might use this function in the future. How do we explain this to the future developer? Comments? Definitely comments. </a:t>
            </a:r>
          </a:p>
          <a:p>
            <a:endParaRPr lang="en-US" dirty="0"/>
          </a:p>
          <a:p>
            <a:r>
              <a:rPr lang="en-US" dirty="0"/>
              <a:t>What if using code accidently passes in a 3? We could give an error at runtime. But it would be better to prevent the coder from making the mistake in the first place. We could let the compiler catch the mistake.</a:t>
            </a:r>
          </a:p>
          <a:p>
            <a:endParaRPr lang="en-US" dirty="0"/>
          </a:p>
          <a:p>
            <a:r>
              <a:rPr lang="en-US" dirty="0"/>
              <a:t>#3 There are only two players … two possibilities. Maybe BOOLEAN would make a good argument. It looks pretty good here at the function #4 but what about the caller. TRUE – is that player 1 or 2?</a:t>
            </a:r>
          </a:p>
          <a:p>
            <a:endParaRPr lang="en-US" dirty="0"/>
          </a:p>
          <a:p>
            <a:r>
              <a:rPr lang="en-US" dirty="0"/>
              <a:t>I think the best way is to create an enumeration #5 of the two choices. #6 Then the argument is of the </a:t>
            </a:r>
            <a:r>
              <a:rPr lang="en-US" dirty="0" err="1"/>
              <a:t>enum</a:t>
            </a:r>
            <a:r>
              <a:rPr lang="en-US" dirty="0"/>
              <a:t> type #7 which means the caller has to say PLAYER_1 or PLAYER_2 explicitly. The call is clear and there is no room for mistakes.</a:t>
            </a:r>
          </a:p>
          <a:p>
            <a:endParaRPr lang="en-US" dirty="0"/>
          </a:p>
          <a:p>
            <a:r>
              <a:rPr lang="en-US" dirty="0"/>
              <a:t>#8 Java has </a:t>
            </a:r>
            <a:r>
              <a:rPr lang="en-US" dirty="0" err="1"/>
              <a:t>enums</a:t>
            </a:r>
            <a:r>
              <a:rPr lang="en-US" dirty="0"/>
              <a:t> too. #9 the helper function looks the same, #10 but the caller has to type more. I still like this better – it is clear to me that this is a member of an </a:t>
            </a:r>
            <a:r>
              <a:rPr lang="en-US" dirty="0" err="1"/>
              <a:t>enum</a:t>
            </a:r>
            <a:r>
              <a:rPr lang="en-US" dirty="0"/>
              <a:t> and not a variable. This could be a variable.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 TODO resay this … there are </a:t>
            </a:r>
            <a:r>
              <a:rPr lang="en-US" dirty="0" err="1"/>
              <a:t>enums</a:t>
            </a:r>
            <a:r>
              <a:rPr lang="en-US" dirty="0"/>
              <a:t>. New to python xxx</a:t>
            </a:r>
          </a:p>
          <a:p>
            <a:endParaRPr lang="en-US" dirty="0"/>
          </a:p>
          <a:p>
            <a:r>
              <a:rPr lang="en-US" dirty="0"/>
              <a:t>#11 How about python? No </a:t>
            </a:r>
            <a:r>
              <a:rPr lang="en-US" dirty="0" err="1"/>
              <a:t>enums</a:t>
            </a:r>
            <a:r>
              <a:rPr lang="en-US" dirty="0"/>
              <a:t> there, but do have named arguments. #12 instead of just “what the heck is this” we can use the param name #13 like this.</a:t>
            </a:r>
          </a:p>
          <a:p>
            <a:endParaRPr lang="en-US" dirty="0"/>
          </a:p>
          <a:p>
            <a:r>
              <a:rPr lang="en-US" dirty="0"/>
              <a:t>#14 Usually we just use a string value #15 with a constant defined to that value. Looks like the C++ version, doesn’t it? The early Java classes had to use this string-and-constant technique – </a:t>
            </a:r>
            <a:r>
              <a:rPr lang="en-US" dirty="0" err="1"/>
              <a:t>enums</a:t>
            </a:r>
            <a:r>
              <a:rPr lang="en-US" dirty="0"/>
              <a:t> were added to the language after the AWT GUI library. </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7892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How about the return type. Is an integer correct here? #2 cells 0-8? Or 1-9? An </a:t>
            </a:r>
            <a:r>
              <a:rPr lang="en-US" dirty="0" err="1"/>
              <a:t>enum</a:t>
            </a:r>
            <a:r>
              <a:rPr lang="en-US" dirty="0"/>
              <a:t> of cell names feels clunky here. I suspect the code is going to treat this value as an index into an array of cells. It feels natural to map the cells to integers from left to right and top to bottom – 0 to 8.</a:t>
            </a:r>
          </a:p>
          <a:p>
            <a:endParaRPr lang="en-US" dirty="0"/>
          </a:p>
          <a:p>
            <a:r>
              <a:rPr lang="en-US" dirty="0"/>
              <a:t>#3 What about the board status? (#4, #5,#6,talk about these) This seems really confusing and error prone.</a:t>
            </a:r>
          </a:p>
          <a:p>
            <a:endParaRPr lang="en-US" dirty="0"/>
          </a:p>
          <a:p>
            <a:r>
              <a:rPr lang="en-US" dirty="0"/>
              <a:t>#7 Board status is NOT a continuum. I got back a -5 … what does that mean? #8 an </a:t>
            </a:r>
            <a:r>
              <a:rPr lang="en-US" dirty="0" err="1"/>
              <a:t>enum</a:t>
            </a:r>
            <a:r>
              <a:rPr lang="en-US" dirty="0"/>
              <a:t> is clearer in this case.</a:t>
            </a:r>
          </a:p>
          <a:p>
            <a:endParaRPr lang="en-US" dirty="0"/>
          </a:p>
          <a:p>
            <a:r>
              <a:rPr lang="en-US" dirty="0"/>
              <a:t>#9 TODO redo with </a:t>
            </a:r>
            <a:r>
              <a:rPr lang="en-US" dirty="0" err="1"/>
              <a:t>enum</a:t>
            </a:r>
            <a:endParaRPr lang="en-US" dirty="0"/>
          </a:p>
          <a:p>
            <a:endParaRPr lang="en-US" dirty="0"/>
          </a:p>
          <a:p>
            <a:r>
              <a:rPr lang="en-US" dirty="0"/>
              <a:t>#9 Again, no </a:t>
            </a:r>
            <a:r>
              <a:rPr lang="en-US" dirty="0" err="1"/>
              <a:t>enums</a:t>
            </a:r>
            <a:r>
              <a:rPr lang="en-US" dirty="0"/>
              <a:t> in python. Python wasn’t meant for early-compile type-checking. I’d just use strings here ... Better defined in constants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4041001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start filling in those functions and add the game logic.</a:t>
            </a:r>
          </a:p>
          <a:p>
            <a:endParaRPr lang="en-US" dirty="0"/>
          </a:p>
          <a:p>
            <a:r>
              <a:rPr lang="en-US" dirty="0"/>
              <a:t>#1 switching to python, our board is just a list of integers … 0,1,2</a:t>
            </a:r>
          </a:p>
          <a:p>
            <a:endParaRPr lang="en-US" dirty="0"/>
          </a:p>
          <a:p>
            <a:r>
              <a:rPr lang="en-US" dirty="0"/>
              <a:t>#2 Ask the player for a move … still some work to do here.</a:t>
            </a:r>
          </a:p>
          <a:p>
            <a:endParaRPr lang="en-US" dirty="0"/>
          </a:p>
          <a:p>
            <a:r>
              <a:rPr lang="en-US" dirty="0"/>
              <a:t>#3 placing a token on the board? That’s easy – given the index and the token. No error checking here yet, but you should add it later.</a:t>
            </a:r>
          </a:p>
          <a:p>
            <a:endParaRPr lang="en-US" dirty="0"/>
          </a:p>
          <a:p>
            <a:r>
              <a:rPr lang="en-US" dirty="0"/>
              <a:t>#4 Get the board status. #5 A function to visualize the board … not very elegant, but that’s where you come in later!</a:t>
            </a:r>
          </a:p>
          <a:p>
            <a:endParaRPr lang="en-US" dirty="0"/>
          </a:p>
          <a:p>
            <a:r>
              <a:rPr lang="en-US" dirty="0"/>
              <a:t>#6 Now the game logic. Let’s keep looping as long as the game is going.</a:t>
            </a:r>
          </a:p>
          <a:p>
            <a:endParaRPr lang="en-US" dirty="0"/>
          </a:p>
          <a:p>
            <a:r>
              <a:rPr lang="en-US" dirty="0"/>
              <a:t>#7 two players … loop over those. #8 get the move and place the token</a:t>
            </a:r>
          </a:p>
          <a:p>
            <a:endParaRPr lang="en-US" dirty="0"/>
          </a:p>
          <a:p>
            <a:r>
              <a:rPr lang="en-US" dirty="0"/>
              <a:t>#9 check the status. #10 #11 #12 #13 Report wins and ties … stop the outer loop and break out of the inner</a:t>
            </a:r>
          </a:p>
          <a:p>
            <a:endParaRPr lang="en-US" dirty="0"/>
          </a:p>
          <a:p>
            <a:r>
              <a:rPr lang="en-US" dirty="0"/>
              <a:t>#14 #15 for player 2 and tie</a:t>
            </a:r>
          </a:p>
          <a:p>
            <a:endParaRPr lang="en-US" dirty="0"/>
          </a:p>
          <a:p>
            <a:r>
              <a:rPr lang="en-US" dirty="0"/>
              <a:t>#16 And print the final board state on the way out</a:t>
            </a:r>
          </a:p>
          <a:p>
            <a:endParaRPr lang="en-US" dirty="0"/>
          </a:p>
          <a:p>
            <a:r>
              <a:rPr lang="en-US" dirty="0"/>
              <a:t>See? We don’t need that fancy OO stuff!</a:t>
            </a:r>
          </a:p>
          <a:p>
            <a:endParaRPr lang="en-US" dirty="0"/>
          </a:p>
          <a:p>
            <a:r>
              <a:rPr lang="en-US" dirty="0"/>
              <a:t>We DID spend a lot of time thinking about our functions and arguments, but there were no objects.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332569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easy is our code to maintain … or reuse?</a:t>
            </a:r>
          </a:p>
          <a:p>
            <a:endParaRPr lang="en-US" dirty="0"/>
          </a:p>
          <a:p>
            <a:r>
              <a:rPr lang="en-US" dirty="0"/>
              <a:t>#1 We’ve got this global variable out here. If someone imports our code the wrong way they could get unexpected overwrites of their own variables.</a:t>
            </a:r>
          </a:p>
          <a:p>
            <a:endParaRPr lang="en-US" dirty="0"/>
          </a:p>
          <a:p>
            <a:r>
              <a:rPr lang="en-US" dirty="0"/>
              <a:t>#2 What if we want more than one board in the universe? Maybe a game server maintaining several games at once? All of our functions are hard-coded to exactly one board. No room for expansion.</a:t>
            </a:r>
          </a:p>
          <a:p>
            <a:endParaRPr lang="en-US" dirty="0"/>
          </a:p>
          <a:p>
            <a:r>
              <a:rPr lang="en-US" dirty="0"/>
              <a:t>#3 What if want to swap out players? Maybe different types of computer players? Our game logic is tightly coupled to this one implementation. There is no easy way to swap players in and out.</a:t>
            </a:r>
          </a:p>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423378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we could improve the code without OO.</a:t>
            </a:r>
          </a:p>
          <a:p>
            <a:endParaRPr lang="en-US" dirty="0"/>
          </a:p>
          <a:p>
            <a:r>
              <a:rPr lang="en-US" dirty="0"/>
              <a:t>Here is our code from before. #1 Here is how we place the player 1 token in the bottom right corner.</a:t>
            </a:r>
          </a:p>
          <a:p>
            <a:endParaRPr lang="en-US" dirty="0"/>
          </a:p>
          <a:p>
            <a:r>
              <a:rPr lang="en-US" dirty="0"/>
              <a:t>#3 If we want multiple boards, we need to tell the functions which board to use. We pass the board into the functions and use that instead of a hardcode.</a:t>
            </a:r>
          </a:p>
          <a:p>
            <a:endParaRPr lang="en-US" dirty="0"/>
          </a:p>
          <a:p>
            <a:r>
              <a:rPr lang="en-US" dirty="0"/>
              <a:t>#4 same with all the functions.</a:t>
            </a:r>
          </a:p>
          <a:p>
            <a:endParaRPr lang="en-US" dirty="0"/>
          </a:p>
          <a:p>
            <a:r>
              <a:rPr lang="en-US" dirty="0"/>
              <a:t>#5 It makes our call site a little more complicated, #6 but now we can have multiple boards!</a:t>
            </a:r>
          </a:p>
          <a:p>
            <a:endParaRPr lang="en-US" dirty="0"/>
          </a:p>
          <a:p>
            <a:r>
              <a:rPr lang="en-US" dirty="0"/>
              <a:t>Note this is exactly what we do with objects … pass in the target structure to the method.</a:t>
            </a:r>
          </a:p>
          <a:p>
            <a:endParaRPr lang="en-US" dirty="0"/>
          </a:p>
          <a:p>
            <a:r>
              <a:rPr lang="en-US" dirty="0"/>
              <a:t>#7 Here our board is defined as a class. The data is kept right inside the object instead of out in global space.</a:t>
            </a:r>
          </a:p>
          <a:p>
            <a:endParaRPr lang="en-US" dirty="0"/>
          </a:p>
          <a:p>
            <a:r>
              <a:rPr lang="en-US" dirty="0"/>
              <a:t>#8 Same as before, but with a new name “self”. #9 All of them this way.</a:t>
            </a:r>
          </a:p>
          <a:p>
            <a:endParaRPr lang="en-US" dirty="0"/>
          </a:p>
          <a:p>
            <a:r>
              <a:rPr lang="en-US" dirty="0"/>
              <a:t>The “using” syntax is a little nicer. #10 we create a board #11 and call methods on it. The dot tells the compiler to pass the thing on the left as “self” just as we did over here. But the syntax is cleaner.</a:t>
            </a:r>
          </a:p>
          <a:p>
            <a:endParaRPr lang="en-US" dirty="0"/>
          </a:p>
          <a:p>
            <a:r>
              <a:rPr lang="en-US" dirty="0"/>
              <a:t>#12 We can create other objects #13 and call methods on it. The code reads “we are calling </a:t>
            </a:r>
            <a:r>
              <a:rPr lang="en-US" dirty="0" err="1"/>
              <a:t>place_token</a:t>
            </a:r>
            <a:r>
              <a:rPr lang="en-US" dirty="0"/>
              <a:t>” on this object … or that object. The target object is right up front. I think it is easier to understand.</a:t>
            </a:r>
          </a:p>
          <a:p>
            <a:endParaRPr lang="en-US" dirty="0"/>
          </a:p>
          <a:p>
            <a:r>
              <a:rPr lang="en-US" dirty="0"/>
              <a:t>It sure looks like we should have started with OO to begin with, eh?</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2216478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Tic-Tac-Autonomous-Playing-Book/dp/159474687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owardsdatascience.com/tic-tac-toe-creating-unbeatable-ai-with-minimax-algorithm-8af9e52c1e7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Tic Tac Toe Example</a:t>
            </a:r>
          </a:p>
        </p:txBody>
      </p:sp>
      <p:sp>
        <p:nvSpPr>
          <p:cNvPr id="3" name="Content Placeholder 2"/>
          <p:cNvSpPr>
            <a:spLocks noGrp="1"/>
          </p:cNvSpPr>
          <p:nvPr>
            <p:ph idx="1"/>
          </p:nvPr>
        </p:nvSpPr>
        <p:spPr>
          <a:xfrm>
            <a:off x="304800" y="1203960"/>
            <a:ext cx="5276850" cy="2362199"/>
          </a:xfrm>
        </p:spPr>
        <p:txBody>
          <a:bodyPr>
            <a:normAutofit/>
          </a:bodyPr>
          <a:lstStyle/>
          <a:p>
            <a:pPr>
              <a:buFont typeface="Arial" charset="0"/>
              <a:buChar char="•"/>
            </a:pPr>
            <a:r>
              <a:rPr lang="en-US" sz="2800" dirty="0"/>
              <a:t>Functional Implementation</a:t>
            </a:r>
          </a:p>
          <a:p>
            <a:pPr>
              <a:buFont typeface="Arial" charset="0"/>
              <a:buChar char="•"/>
            </a:pPr>
            <a:r>
              <a:rPr lang="en-US" sz="2800" dirty="0"/>
              <a:t>OO Implementation</a:t>
            </a:r>
          </a:p>
          <a:p>
            <a:pPr>
              <a:buFont typeface="Arial" charset="0"/>
              <a:buChar char="•"/>
            </a:pPr>
            <a:r>
              <a:rPr lang="en-US" sz="2800" dirty="0"/>
              <a:t>Finding the Objects</a:t>
            </a:r>
          </a:p>
          <a:p>
            <a:pPr>
              <a:buFont typeface="Arial" charset="0"/>
              <a:buChar char="•"/>
            </a:pPr>
            <a:r>
              <a:rPr lang="en-US" sz="2800" dirty="0"/>
              <a:t>Defining the API</a:t>
            </a:r>
          </a:p>
          <a:p>
            <a:pPr marL="0" indent="0">
              <a:buNone/>
            </a:pPr>
            <a:endParaRPr lang="en-US" sz="2800" dirty="0"/>
          </a:p>
        </p:txBody>
      </p:sp>
      <p:pic>
        <p:nvPicPr>
          <p:cNvPr id="5" name="Picture 4" descr="A table full of food&#10;&#10;Description automatically generated">
            <a:extLst>
              <a:ext uri="{FF2B5EF4-FFF2-40B4-BE49-F238E27FC236}">
                <a16:creationId xmlns:a16="http://schemas.microsoft.com/office/drawing/2014/main" id="{F0A9D064-6319-41F7-8099-7F8B5FFCAD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725983"/>
            <a:ext cx="3399736" cy="226689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What can the objects DO?</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10</a:t>
            </a:fld>
            <a:endParaRPr lang="en-US" dirty="0"/>
          </a:p>
        </p:txBody>
      </p:sp>
      <p:pic>
        <p:nvPicPr>
          <p:cNvPr id="9" name="Picture 8">
            <a:extLst>
              <a:ext uri="{FF2B5EF4-FFF2-40B4-BE49-F238E27FC236}">
                <a16:creationId xmlns:a16="http://schemas.microsoft.com/office/drawing/2014/main" id="{A91315B1-2635-430F-B46B-B2C5426CADAB}"/>
              </a:ext>
            </a:extLst>
          </p:cNvPr>
          <p:cNvPicPr>
            <a:picLocks noChangeAspect="1"/>
          </p:cNvPicPr>
          <p:nvPr/>
        </p:nvPicPr>
        <p:blipFill>
          <a:blip r:embed="rId3"/>
          <a:stretch>
            <a:fillRect/>
          </a:stretch>
        </p:blipFill>
        <p:spPr>
          <a:xfrm>
            <a:off x="2514600" y="1460684"/>
            <a:ext cx="3793894" cy="2215728"/>
          </a:xfrm>
          <a:prstGeom prst="rect">
            <a:avLst/>
          </a:prstGeom>
        </p:spPr>
      </p:pic>
      <p:sp>
        <p:nvSpPr>
          <p:cNvPr id="11" name="TextBox 10">
            <a:extLst>
              <a:ext uri="{FF2B5EF4-FFF2-40B4-BE49-F238E27FC236}">
                <a16:creationId xmlns:a16="http://schemas.microsoft.com/office/drawing/2014/main" id="{934D3BA2-2006-47DD-BCB3-6229E681E85D}"/>
              </a:ext>
            </a:extLst>
          </p:cNvPr>
          <p:cNvSpPr txBox="1"/>
          <p:nvPr/>
        </p:nvSpPr>
        <p:spPr>
          <a:xfrm>
            <a:off x="403860" y="2297919"/>
            <a:ext cx="1524000" cy="369332"/>
          </a:xfrm>
          <a:prstGeom prst="rect">
            <a:avLst/>
          </a:prstGeom>
          <a:noFill/>
        </p:spPr>
        <p:txBody>
          <a:bodyPr wrap="square" rtlCol="0">
            <a:spAutoFit/>
          </a:bodyPr>
          <a:lstStyle/>
          <a:p>
            <a:r>
              <a:rPr lang="en-US" dirty="0"/>
              <a:t>Board</a:t>
            </a:r>
          </a:p>
        </p:txBody>
      </p:sp>
      <p:sp>
        <p:nvSpPr>
          <p:cNvPr id="12" name="TextBox 11">
            <a:extLst>
              <a:ext uri="{FF2B5EF4-FFF2-40B4-BE49-F238E27FC236}">
                <a16:creationId xmlns:a16="http://schemas.microsoft.com/office/drawing/2014/main" id="{85B73C25-9FD1-4C5A-95FF-5FE2B5F3D5D2}"/>
              </a:ext>
            </a:extLst>
          </p:cNvPr>
          <p:cNvSpPr txBox="1"/>
          <p:nvPr/>
        </p:nvSpPr>
        <p:spPr>
          <a:xfrm>
            <a:off x="5406392" y="3901658"/>
            <a:ext cx="822094" cy="369332"/>
          </a:xfrm>
          <a:prstGeom prst="rect">
            <a:avLst/>
          </a:prstGeom>
          <a:noFill/>
        </p:spPr>
        <p:txBody>
          <a:bodyPr wrap="square" rtlCol="0">
            <a:spAutoFit/>
          </a:bodyPr>
          <a:lstStyle/>
          <a:p>
            <a:r>
              <a:rPr lang="en-US" dirty="0"/>
              <a:t>Cell</a:t>
            </a:r>
          </a:p>
        </p:txBody>
      </p:sp>
      <p:sp>
        <p:nvSpPr>
          <p:cNvPr id="15" name="TextBox 14">
            <a:extLst>
              <a:ext uri="{FF2B5EF4-FFF2-40B4-BE49-F238E27FC236}">
                <a16:creationId xmlns:a16="http://schemas.microsoft.com/office/drawing/2014/main" id="{7BDB8E8B-31CD-4696-9978-E74035CA5D0B}"/>
              </a:ext>
            </a:extLst>
          </p:cNvPr>
          <p:cNvSpPr txBox="1"/>
          <p:nvPr/>
        </p:nvSpPr>
        <p:spPr>
          <a:xfrm>
            <a:off x="6432753" y="655284"/>
            <a:ext cx="1524000" cy="369332"/>
          </a:xfrm>
          <a:prstGeom prst="rect">
            <a:avLst/>
          </a:prstGeom>
          <a:noFill/>
        </p:spPr>
        <p:txBody>
          <a:bodyPr wrap="square" rtlCol="0">
            <a:spAutoFit/>
          </a:bodyPr>
          <a:lstStyle/>
          <a:p>
            <a:r>
              <a:rPr lang="en-US" dirty="0"/>
              <a:t>Each Player</a:t>
            </a:r>
          </a:p>
        </p:txBody>
      </p:sp>
      <p:cxnSp>
        <p:nvCxnSpPr>
          <p:cNvPr id="29" name="Straight Arrow Connector 28">
            <a:extLst>
              <a:ext uri="{FF2B5EF4-FFF2-40B4-BE49-F238E27FC236}">
                <a16:creationId xmlns:a16="http://schemas.microsoft.com/office/drawing/2014/main" id="{12E478CE-1064-460B-90E0-8606A53B2D0D}"/>
              </a:ext>
            </a:extLst>
          </p:cNvPr>
          <p:cNvCxnSpPr>
            <a:cxnSpLocks/>
          </p:cNvCxnSpPr>
          <p:nvPr/>
        </p:nvCxnSpPr>
        <p:spPr>
          <a:xfrm>
            <a:off x="1219200" y="2495550"/>
            <a:ext cx="1371600" cy="68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CEA270-5228-4E30-A9C4-40AE66F2712A}"/>
              </a:ext>
            </a:extLst>
          </p:cNvPr>
          <p:cNvCxnSpPr>
            <a:cxnSpLocks/>
          </p:cNvCxnSpPr>
          <p:nvPr/>
        </p:nvCxnSpPr>
        <p:spPr>
          <a:xfrm flipH="1" flipV="1">
            <a:off x="5212080" y="3314700"/>
            <a:ext cx="277697" cy="586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4AED6A-EAF0-455E-8684-3C85F236210B}"/>
              </a:ext>
            </a:extLst>
          </p:cNvPr>
          <p:cNvCxnSpPr>
            <a:cxnSpLocks/>
            <a:stCxn id="15" idx="1"/>
          </p:cNvCxnSpPr>
          <p:nvPr/>
        </p:nvCxnSpPr>
        <p:spPr>
          <a:xfrm flipH="1">
            <a:off x="4866237" y="839950"/>
            <a:ext cx="1566516" cy="7671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6DAFF6-65BE-45C1-9F79-BAC46B6D7811}"/>
              </a:ext>
            </a:extLst>
          </p:cNvPr>
          <p:cNvSpPr txBox="1"/>
          <p:nvPr/>
        </p:nvSpPr>
        <p:spPr>
          <a:xfrm>
            <a:off x="5489777" y="4149145"/>
            <a:ext cx="2279246" cy="461665"/>
          </a:xfrm>
          <a:prstGeom prst="rect">
            <a:avLst/>
          </a:prstGeom>
          <a:noFill/>
        </p:spPr>
        <p:txBody>
          <a:bodyPr wrap="square" rtlCol="0">
            <a:spAutoFit/>
          </a:bodyPr>
          <a:lstStyle/>
          <a:p>
            <a:pPr marL="171450" indent="-171450">
              <a:buFontTx/>
              <a:buChar char="-"/>
            </a:pPr>
            <a:r>
              <a:rPr lang="en-US" sz="1200" dirty="0">
                <a:solidFill>
                  <a:srgbClr val="00B050"/>
                </a:solidFill>
              </a:rPr>
              <a:t>Constructor()</a:t>
            </a:r>
          </a:p>
          <a:p>
            <a:pPr marL="171450" indent="-171450">
              <a:buFontTx/>
              <a:buChar char="-"/>
            </a:pPr>
            <a:r>
              <a:rPr lang="en-US" sz="1200" dirty="0">
                <a:solidFill>
                  <a:schemeClr val="accent1"/>
                </a:solidFill>
              </a:rPr>
              <a:t>Set(Token)</a:t>
            </a:r>
          </a:p>
        </p:txBody>
      </p:sp>
      <p:sp>
        <p:nvSpPr>
          <p:cNvPr id="49" name="TextBox 48">
            <a:extLst>
              <a:ext uri="{FF2B5EF4-FFF2-40B4-BE49-F238E27FC236}">
                <a16:creationId xmlns:a16="http://schemas.microsoft.com/office/drawing/2014/main" id="{4B2A214C-710C-46AE-8C03-1F76CA34A924}"/>
              </a:ext>
            </a:extLst>
          </p:cNvPr>
          <p:cNvSpPr txBox="1"/>
          <p:nvPr/>
        </p:nvSpPr>
        <p:spPr>
          <a:xfrm>
            <a:off x="381000" y="2587142"/>
            <a:ext cx="2279246" cy="1015663"/>
          </a:xfrm>
          <a:prstGeom prst="rect">
            <a:avLst/>
          </a:prstGeom>
          <a:noFill/>
        </p:spPr>
        <p:txBody>
          <a:bodyPr wrap="square" rtlCol="0">
            <a:spAutoFit/>
          </a:bodyPr>
          <a:lstStyle/>
          <a:p>
            <a:pPr marL="171450" indent="-171450">
              <a:buFontTx/>
              <a:buChar char="-"/>
            </a:pPr>
            <a:r>
              <a:rPr lang="en-US" sz="1200" dirty="0">
                <a:solidFill>
                  <a:srgbClr val="00B050"/>
                </a:solidFill>
              </a:rPr>
              <a:t>Constructor()</a:t>
            </a:r>
          </a:p>
          <a:p>
            <a:pPr marL="171450" indent="-171450">
              <a:buFontTx/>
              <a:buChar char="-"/>
            </a:pPr>
            <a:r>
              <a:rPr lang="en-US" sz="1200" dirty="0" err="1">
                <a:solidFill>
                  <a:schemeClr val="accent1"/>
                </a:solidFill>
              </a:rPr>
              <a:t>StartNewGame</a:t>
            </a:r>
            <a:r>
              <a:rPr lang="en-US" sz="1200" dirty="0">
                <a:solidFill>
                  <a:schemeClr val="accent1"/>
                </a:solidFill>
              </a:rPr>
              <a:t>() : void</a:t>
            </a:r>
          </a:p>
          <a:p>
            <a:pPr marL="171450" indent="-171450">
              <a:buFontTx/>
              <a:buChar char="-"/>
            </a:pPr>
            <a:r>
              <a:rPr lang="en-US" sz="1200" dirty="0" err="1">
                <a:solidFill>
                  <a:schemeClr val="accent1"/>
                </a:solidFill>
              </a:rPr>
              <a:t>PlaceToken</a:t>
            </a:r>
            <a:r>
              <a:rPr lang="en-US" sz="1200" dirty="0">
                <a:solidFill>
                  <a:schemeClr val="accent1"/>
                </a:solidFill>
              </a:rPr>
              <a:t>(</a:t>
            </a:r>
            <a:r>
              <a:rPr lang="en-US" sz="1200" dirty="0" err="1">
                <a:solidFill>
                  <a:schemeClr val="accent1"/>
                </a:solidFill>
              </a:rPr>
              <a:t>int,Token</a:t>
            </a:r>
            <a:r>
              <a:rPr lang="en-US" sz="1200" dirty="0">
                <a:solidFill>
                  <a:schemeClr val="accent1"/>
                </a:solidFill>
              </a:rPr>
              <a:t>) : void</a:t>
            </a:r>
          </a:p>
          <a:p>
            <a:pPr marL="171450" indent="-171450">
              <a:buFontTx/>
              <a:buChar char="-"/>
            </a:pPr>
            <a:r>
              <a:rPr lang="en-US" sz="1200" dirty="0" err="1">
                <a:solidFill>
                  <a:schemeClr val="accent1"/>
                </a:solidFill>
              </a:rPr>
              <a:t>GetToken</a:t>
            </a:r>
            <a:r>
              <a:rPr lang="en-US" sz="1200" dirty="0">
                <a:solidFill>
                  <a:schemeClr val="accent1"/>
                </a:solidFill>
              </a:rPr>
              <a:t>(int) : Token</a:t>
            </a:r>
          </a:p>
          <a:p>
            <a:pPr marL="171450" indent="-171450">
              <a:buFontTx/>
              <a:buChar char="-"/>
            </a:pPr>
            <a:r>
              <a:rPr lang="en-US" sz="1200" dirty="0">
                <a:solidFill>
                  <a:schemeClr val="accent1"/>
                </a:solidFill>
              </a:rPr>
              <a:t>Print() : void</a:t>
            </a:r>
          </a:p>
        </p:txBody>
      </p:sp>
      <p:sp>
        <p:nvSpPr>
          <p:cNvPr id="51" name="TextBox 50">
            <a:extLst>
              <a:ext uri="{FF2B5EF4-FFF2-40B4-BE49-F238E27FC236}">
                <a16:creationId xmlns:a16="http://schemas.microsoft.com/office/drawing/2014/main" id="{AC0BCF47-464C-4AA1-843F-4912D3E18CA6}"/>
              </a:ext>
            </a:extLst>
          </p:cNvPr>
          <p:cNvSpPr txBox="1"/>
          <p:nvPr/>
        </p:nvSpPr>
        <p:spPr>
          <a:xfrm>
            <a:off x="6425133" y="960842"/>
            <a:ext cx="2279246" cy="1015663"/>
          </a:xfrm>
          <a:prstGeom prst="rect">
            <a:avLst/>
          </a:prstGeom>
          <a:noFill/>
        </p:spPr>
        <p:txBody>
          <a:bodyPr wrap="square" rtlCol="0">
            <a:spAutoFit/>
          </a:bodyPr>
          <a:lstStyle/>
          <a:p>
            <a:pPr marL="171450" indent="-171450">
              <a:buFontTx/>
              <a:buChar char="-"/>
            </a:pPr>
            <a:r>
              <a:rPr lang="en-US" sz="1200" dirty="0">
                <a:solidFill>
                  <a:srgbClr val="00B050"/>
                </a:solidFill>
              </a:rPr>
              <a:t>Constructor(</a:t>
            </a:r>
            <a:r>
              <a:rPr lang="en-US" sz="1200" dirty="0" err="1">
                <a:solidFill>
                  <a:srgbClr val="00B050"/>
                </a:solidFill>
              </a:rPr>
              <a:t>Token,Board</a:t>
            </a:r>
            <a:r>
              <a:rPr lang="en-US" sz="1200" dirty="0">
                <a:solidFill>
                  <a:srgbClr val="00B050"/>
                </a:solidFill>
              </a:rPr>
              <a:t>)</a:t>
            </a:r>
          </a:p>
          <a:p>
            <a:pPr marL="171450" indent="-171450">
              <a:buFontTx/>
              <a:buChar char="-"/>
            </a:pPr>
            <a:r>
              <a:rPr lang="en-US" sz="1200" dirty="0" err="1">
                <a:solidFill>
                  <a:schemeClr val="accent1"/>
                </a:solidFill>
              </a:rPr>
              <a:t>GetMove</a:t>
            </a:r>
            <a:r>
              <a:rPr lang="en-US" sz="1200" dirty="0">
                <a:solidFill>
                  <a:schemeClr val="accent1"/>
                </a:solidFill>
              </a:rPr>
              <a:t>() : int</a:t>
            </a:r>
          </a:p>
          <a:p>
            <a:pPr marL="171450" indent="-171450">
              <a:buFontTx/>
              <a:buChar char="-"/>
            </a:pPr>
            <a:endParaRPr lang="en-US" sz="1200" dirty="0">
              <a:solidFill>
                <a:schemeClr val="accent1"/>
              </a:solidFill>
            </a:endParaRPr>
          </a:p>
          <a:p>
            <a:pPr marL="171450" indent="-171450">
              <a:buFontTx/>
              <a:buChar char="-"/>
            </a:pPr>
            <a:r>
              <a:rPr lang="en-US" sz="1200" dirty="0">
                <a:solidFill>
                  <a:srgbClr val="00B050"/>
                </a:solidFill>
              </a:rPr>
              <a:t>Constructor()</a:t>
            </a:r>
          </a:p>
          <a:p>
            <a:pPr marL="171450" indent="-171450">
              <a:buFontTx/>
              <a:buChar char="-"/>
            </a:pPr>
            <a:r>
              <a:rPr lang="en-US" sz="1200" dirty="0" err="1">
                <a:solidFill>
                  <a:schemeClr val="accent1"/>
                </a:solidFill>
              </a:rPr>
              <a:t>GetMove</a:t>
            </a:r>
            <a:r>
              <a:rPr lang="en-US" sz="1200" dirty="0">
                <a:solidFill>
                  <a:schemeClr val="accent1"/>
                </a:solidFill>
              </a:rPr>
              <a:t>(</a:t>
            </a:r>
            <a:r>
              <a:rPr lang="en-US" sz="1200" dirty="0" err="1">
                <a:solidFill>
                  <a:schemeClr val="accent1"/>
                </a:solidFill>
              </a:rPr>
              <a:t>Token,Board</a:t>
            </a:r>
            <a:r>
              <a:rPr lang="en-US" sz="1200" dirty="0">
                <a:solidFill>
                  <a:schemeClr val="accent1"/>
                </a:solidFill>
              </a:rPr>
              <a:t>): int</a:t>
            </a:r>
          </a:p>
        </p:txBody>
      </p:sp>
      <p:sp>
        <p:nvSpPr>
          <p:cNvPr id="39" name="TextBox 38">
            <a:extLst>
              <a:ext uri="{FF2B5EF4-FFF2-40B4-BE49-F238E27FC236}">
                <a16:creationId xmlns:a16="http://schemas.microsoft.com/office/drawing/2014/main" id="{6DC1EFF9-5958-4C4F-A3B8-D0E95E1CD450}"/>
              </a:ext>
            </a:extLst>
          </p:cNvPr>
          <p:cNvSpPr txBox="1"/>
          <p:nvPr/>
        </p:nvSpPr>
        <p:spPr>
          <a:xfrm>
            <a:off x="2708128" y="3759127"/>
            <a:ext cx="822094" cy="369332"/>
          </a:xfrm>
          <a:prstGeom prst="rect">
            <a:avLst/>
          </a:prstGeom>
          <a:noFill/>
        </p:spPr>
        <p:txBody>
          <a:bodyPr wrap="square" rtlCol="0">
            <a:spAutoFit/>
          </a:bodyPr>
          <a:lstStyle/>
          <a:p>
            <a:r>
              <a:rPr lang="en-US" dirty="0"/>
              <a:t>Token</a:t>
            </a:r>
          </a:p>
        </p:txBody>
      </p:sp>
      <p:sp>
        <p:nvSpPr>
          <p:cNvPr id="40" name="TextBox 39">
            <a:extLst>
              <a:ext uri="{FF2B5EF4-FFF2-40B4-BE49-F238E27FC236}">
                <a16:creationId xmlns:a16="http://schemas.microsoft.com/office/drawing/2014/main" id="{619B2386-4FE2-40F7-8F30-7D2C9B5F180F}"/>
              </a:ext>
            </a:extLst>
          </p:cNvPr>
          <p:cNvSpPr txBox="1"/>
          <p:nvPr/>
        </p:nvSpPr>
        <p:spPr>
          <a:xfrm>
            <a:off x="2743631" y="4066313"/>
            <a:ext cx="2279246" cy="461665"/>
          </a:xfrm>
          <a:prstGeom prst="rect">
            <a:avLst/>
          </a:prstGeom>
          <a:noFill/>
        </p:spPr>
        <p:txBody>
          <a:bodyPr wrap="square" rtlCol="0">
            <a:spAutoFit/>
          </a:bodyPr>
          <a:lstStyle/>
          <a:p>
            <a:r>
              <a:rPr lang="en-US" sz="1200" dirty="0">
                <a:solidFill>
                  <a:schemeClr val="accent1"/>
                </a:solidFill>
              </a:rPr>
              <a:t>What are these? Single letters?</a:t>
            </a:r>
          </a:p>
          <a:p>
            <a:r>
              <a:rPr lang="en-US" sz="1200" dirty="0">
                <a:solidFill>
                  <a:schemeClr val="accent1"/>
                </a:solidFill>
              </a:rPr>
              <a:t>Numbers (0,1,2)? An ENUM?</a:t>
            </a:r>
          </a:p>
        </p:txBody>
      </p:sp>
      <p:cxnSp>
        <p:nvCxnSpPr>
          <p:cNvPr id="42" name="Straight Arrow Connector 41">
            <a:extLst>
              <a:ext uri="{FF2B5EF4-FFF2-40B4-BE49-F238E27FC236}">
                <a16:creationId xmlns:a16="http://schemas.microsoft.com/office/drawing/2014/main" id="{92B0641D-35C0-4116-A5A7-4AAC598A75DE}"/>
              </a:ext>
            </a:extLst>
          </p:cNvPr>
          <p:cNvCxnSpPr>
            <a:cxnSpLocks/>
          </p:cNvCxnSpPr>
          <p:nvPr/>
        </p:nvCxnSpPr>
        <p:spPr>
          <a:xfrm flipV="1">
            <a:off x="3118487" y="3577884"/>
            <a:ext cx="678827" cy="211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76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fade">
                                      <p:cBhvr>
                                        <p:cTn id="12" dur="500"/>
                                        <p:tgtEl>
                                          <p:spTgt spid="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animEffect transition="in" filter="fade">
                                      <p:cBhvr>
                                        <p:cTn id="17" dur="500"/>
                                        <p:tgtEl>
                                          <p:spTgt spid="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xEl>
                                              <p:pRg st="3" end="3"/>
                                            </p:txEl>
                                          </p:spTgt>
                                        </p:tgtEl>
                                        <p:attrNameLst>
                                          <p:attrName>style.visibility</p:attrName>
                                        </p:attrNameLst>
                                      </p:cBhvr>
                                      <p:to>
                                        <p:strVal val="visible"/>
                                      </p:to>
                                    </p:set>
                                    <p:animEffect transition="in" filter="fade">
                                      <p:cBhvr>
                                        <p:cTn id="22" dur="500"/>
                                        <p:tgtEl>
                                          <p:spTgt spid="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xEl>
                                              <p:pRg st="4" end="4"/>
                                            </p:txEl>
                                          </p:spTgt>
                                        </p:tgtEl>
                                        <p:attrNameLst>
                                          <p:attrName>style.visibility</p:attrName>
                                        </p:attrNameLst>
                                      </p:cBhvr>
                                      <p:to>
                                        <p:strVal val="visible"/>
                                      </p:to>
                                    </p:set>
                                    <p:animEffect transition="in" filter="fade">
                                      <p:cBhvr>
                                        <p:cTn id="27" dur="500"/>
                                        <p:tgtEl>
                                          <p:spTgt spid="4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
                                            <p:txEl>
                                              <p:pRg st="0" end="0"/>
                                            </p:txEl>
                                          </p:spTgt>
                                        </p:tgtEl>
                                        <p:attrNameLst>
                                          <p:attrName>style.visibility</p:attrName>
                                        </p:attrNameLst>
                                      </p:cBhvr>
                                      <p:to>
                                        <p:strVal val="visible"/>
                                      </p:to>
                                    </p:set>
                                    <p:animEffect transition="in" filter="fade">
                                      <p:cBhvr>
                                        <p:cTn id="32" dur="500"/>
                                        <p:tgtEl>
                                          <p:spTgt spid="5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xEl>
                                              <p:pRg st="1" end="1"/>
                                            </p:txEl>
                                          </p:spTgt>
                                        </p:tgtEl>
                                        <p:attrNameLst>
                                          <p:attrName>style.visibility</p:attrName>
                                        </p:attrNameLst>
                                      </p:cBhvr>
                                      <p:to>
                                        <p:strVal val="visible"/>
                                      </p:to>
                                    </p:set>
                                    <p:animEffect transition="in" filter="fade">
                                      <p:cBhvr>
                                        <p:cTn id="37" dur="500"/>
                                        <p:tgtEl>
                                          <p:spTgt spid="5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
                                            <p:txEl>
                                              <p:pRg st="3" end="3"/>
                                            </p:txEl>
                                          </p:spTgt>
                                        </p:tgtEl>
                                        <p:attrNameLst>
                                          <p:attrName>style.visibility</p:attrName>
                                        </p:attrNameLst>
                                      </p:cBhvr>
                                      <p:to>
                                        <p:strVal val="visible"/>
                                      </p:to>
                                    </p:set>
                                    <p:animEffect transition="in" filter="fade">
                                      <p:cBhvr>
                                        <p:cTn id="42" dur="500"/>
                                        <p:tgtEl>
                                          <p:spTgt spid="51">
                                            <p:txEl>
                                              <p:pRg st="3" end="3"/>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1">
                                            <p:txEl>
                                              <p:pRg st="4" end="4"/>
                                            </p:txEl>
                                          </p:spTgt>
                                        </p:tgtEl>
                                        <p:attrNameLst>
                                          <p:attrName>style.visibility</p:attrName>
                                        </p:attrNameLst>
                                      </p:cBhvr>
                                      <p:to>
                                        <p:strVal val="visible"/>
                                      </p:to>
                                    </p:set>
                                    <p:animEffect transition="in" filter="fade">
                                      <p:cBhvr>
                                        <p:cTn id="46"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33E4-34D9-4C36-A762-6C9B8C3E4B3F}"/>
              </a:ext>
            </a:extLst>
          </p:cNvPr>
          <p:cNvSpPr>
            <a:spLocks noGrp="1"/>
          </p:cNvSpPr>
          <p:nvPr>
            <p:ph type="title"/>
          </p:nvPr>
        </p:nvSpPr>
        <p:spPr>
          <a:xfrm>
            <a:off x="6010300" y="57151"/>
            <a:ext cx="3057499" cy="609600"/>
          </a:xfrm>
        </p:spPr>
        <p:txBody>
          <a:bodyPr/>
          <a:lstStyle/>
          <a:p>
            <a:r>
              <a:rPr lang="en-US" dirty="0"/>
              <a:t>UML</a:t>
            </a:r>
          </a:p>
        </p:txBody>
      </p:sp>
      <p:sp>
        <p:nvSpPr>
          <p:cNvPr id="4" name="Slide Number Placeholder 3">
            <a:extLst>
              <a:ext uri="{FF2B5EF4-FFF2-40B4-BE49-F238E27FC236}">
                <a16:creationId xmlns:a16="http://schemas.microsoft.com/office/drawing/2014/main" id="{6FB4F854-5848-459D-9352-3B242E12D288}"/>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TextBox 4">
            <a:extLst>
              <a:ext uri="{FF2B5EF4-FFF2-40B4-BE49-F238E27FC236}">
                <a16:creationId xmlns:a16="http://schemas.microsoft.com/office/drawing/2014/main" id="{9A99C6C3-E3CF-4379-BB04-7B515A7EC042}"/>
              </a:ext>
            </a:extLst>
          </p:cNvPr>
          <p:cNvSpPr txBox="1"/>
          <p:nvPr/>
        </p:nvSpPr>
        <p:spPr>
          <a:xfrm>
            <a:off x="737131" y="1523381"/>
            <a:ext cx="2969547" cy="369332"/>
          </a:xfrm>
          <a:prstGeom prst="rect">
            <a:avLst/>
          </a:prstGeom>
          <a:noFill/>
          <a:ln>
            <a:solidFill>
              <a:schemeClr val="tx1"/>
            </a:solidFill>
          </a:ln>
        </p:spPr>
        <p:txBody>
          <a:bodyPr wrap="square" rtlCol="0">
            <a:spAutoFit/>
          </a:bodyPr>
          <a:lstStyle/>
          <a:p>
            <a:pPr algn="ctr"/>
            <a:r>
              <a:rPr lang="en-US" b="1" dirty="0"/>
              <a:t>Board</a:t>
            </a:r>
          </a:p>
        </p:txBody>
      </p:sp>
      <p:sp>
        <p:nvSpPr>
          <p:cNvPr id="6" name="TextBox 5">
            <a:extLst>
              <a:ext uri="{FF2B5EF4-FFF2-40B4-BE49-F238E27FC236}">
                <a16:creationId xmlns:a16="http://schemas.microsoft.com/office/drawing/2014/main" id="{E9339EE2-8402-4725-9B23-DB850DCDAB1A}"/>
              </a:ext>
            </a:extLst>
          </p:cNvPr>
          <p:cNvSpPr txBox="1"/>
          <p:nvPr/>
        </p:nvSpPr>
        <p:spPr>
          <a:xfrm>
            <a:off x="1147304" y="406963"/>
            <a:ext cx="2149201" cy="369332"/>
          </a:xfrm>
          <a:prstGeom prst="rect">
            <a:avLst/>
          </a:prstGeom>
          <a:noFill/>
          <a:ln>
            <a:solidFill>
              <a:schemeClr val="tx1"/>
            </a:solidFill>
          </a:ln>
        </p:spPr>
        <p:txBody>
          <a:bodyPr wrap="square" rtlCol="0">
            <a:spAutoFit/>
          </a:bodyPr>
          <a:lstStyle/>
          <a:p>
            <a:pPr algn="ctr"/>
            <a:r>
              <a:rPr lang="en-US" b="1" dirty="0"/>
              <a:t>Player</a:t>
            </a:r>
          </a:p>
        </p:txBody>
      </p:sp>
      <p:sp>
        <p:nvSpPr>
          <p:cNvPr id="7" name="TextBox 6">
            <a:extLst>
              <a:ext uri="{FF2B5EF4-FFF2-40B4-BE49-F238E27FC236}">
                <a16:creationId xmlns:a16="http://schemas.microsoft.com/office/drawing/2014/main" id="{D8A2104A-3B47-4B27-9F67-53CD9C4399D4}"/>
              </a:ext>
            </a:extLst>
          </p:cNvPr>
          <p:cNvSpPr txBox="1"/>
          <p:nvPr/>
        </p:nvSpPr>
        <p:spPr>
          <a:xfrm>
            <a:off x="4943501" y="299461"/>
            <a:ext cx="1295400" cy="584775"/>
          </a:xfrm>
          <a:prstGeom prst="rect">
            <a:avLst/>
          </a:prstGeom>
          <a:noFill/>
          <a:ln>
            <a:solidFill>
              <a:schemeClr val="tx1"/>
            </a:solidFill>
          </a:ln>
        </p:spPr>
        <p:txBody>
          <a:bodyPr wrap="square" rtlCol="0">
            <a:spAutoFit/>
          </a:bodyPr>
          <a:lstStyle/>
          <a:p>
            <a:pPr algn="ctr"/>
            <a:r>
              <a:rPr lang="en-US" sz="1400" dirty="0"/>
              <a:t>&lt;&lt;</a:t>
            </a:r>
            <a:r>
              <a:rPr lang="en-US" sz="1400" dirty="0" err="1"/>
              <a:t>enum</a:t>
            </a:r>
            <a:r>
              <a:rPr lang="en-US" sz="1400" dirty="0"/>
              <a:t>&gt;&gt;</a:t>
            </a:r>
          </a:p>
          <a:p>
            <a:pPr algn="ctr"/>
            <a:r>
              <a:rPr lang="en-US" b="1" dirty="0"/>
              <a:t>Token</a:t>
            </a:r>
          </a:p>
        </p:txBody>
      </p:sp>
      <p:sp>
        <p:nvSpPr>
          <p:cNvPr id="8" name="TextBox 7">
            <a:extLst>
              <a:ext uri="{FF2B5EF4-FFF2-40B4-BE49-F238E27FC236}">
                <a16:creationId xmlns:a16="http://schemas.microsoft.com/office/drawing/2014/main" id="{1E476803-F853-442D-9A78-DB60974B9D6A}"/>
              </a:ext>
            </a:extLst>
          </p:cNvPr>
          <p:cNvSpPr txBox="1"/>
          <p:nvPr/>
        </p:nvSpPr>
        <p:spPr>
          <a:xfrm>
            <a:off x="4724400" y="2249665"/>
            <a:ext cx="1733602" cy="369332"/>
          </a:xfrm>
          <a:prstGeom prst="rect">
            <a:avLst/>
          </a:prstGeom>
          <a:noFill/>
          <a:ln>
            <a:solidFill>
              <a:schemeClr val="tx1"/>
            </a:solidFill>
          </a:ln>
        </p:spPr>
        <p:txBody>
          <a:bodyPr wrap="square" rtlCol="0">
            <a:spAutoFit/>
          </a:bodyPr>
          <a:lstStyle/>
          <a:p>
            <a:pPr algn="ctr"/>
            <a:r>
              <a:rPr lang="en-US" b="1" dirty="0"/>
              <a:t>Cell</a:t>
            </a:r>
          </a:p>
        </p:txBody>
      </p:sp>
      <p:cxnSp>
        <p:nvCxnSpPr>
          <p:cNvPr id="10" name="Straight Arrow Connector 9">
            <a:extLst>
              <a:ext uri="{FF2B5EF4-FFF2-40B4-BE49-F238E27FC236}">
                <a16:creationId xmlns:a16="http://schemas.microsoft.com/office/drawing/2014/main" id="{5FD19266-944D-4D92-A5FD-7D9F08B5BECB}"/>
              </a:ext>
            </a:extLst>
          </p:cNvPr>
          <p:cNvCxnSpPr>
            <a:cxnSpLocks/>
            <a:stCxn id="11" idx="3"/>
          </p:cNvCxnSpPr>
          <p:nvPr/>
        </p:nvCxnSpPr>
        <p:spPr>
          <a:xfrm>
            <a:off x="4000365" y="2547547"/>
            <a:ext cx="724035"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Flowchart: Decision 10">
            <a:extLst>
              <a:ext uri="{FF2B5EF4-FFF2-40B4-BE49-F238E27FC236}">
                <a16:creationId xmlns:a16="http://schemas.microsoft.com/office/drawing/2014/main" id="{7760C436-E262-4A33-8A3D-F6850A2D4D97}"/>
              </a:ext>
            </a:extLst>
          </p:cNvPr>
          <p:cNvSpPr/>
          <p:nvPr/>
        </p:nvSpPr>
        <p:spPr>
          <a:xfrm>
            <a:off x="3729345" y="2471347"/>
            <a:ext cx="271020" cy="152400"/>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914F1C-D18A-4783-99CA-BE7C1848E6EA}"/>
              </a:ext>
            </a:extLst>
          </p:cNvPr>
          <p:cNvCxnSpPr>
            <a:cxnSpLocks/>
            <a:stCxn id="38" idx="2"/>
            <a:endCxn id="5" idx="0"/>
          </p:cNvCxnSpPr>
          <p:nvPr/>
        </p:nvCxnSpPr>
        <p:spPr>
          <a:xfrm>
            <a:off x="2221905" y="1054196"/>
            <a:ext cx="0" cy="469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6BDBDB-BE8A-45A9-898B-355902D93152}"/>
              </a:ext>
            </a:extLst>
          </p:cNvPr>
          <p:cNvSpPr txBox="1"/>
          <p:nvPr/>
        </p:nvSpPr>
        <p:spPr>
          <a:xfrm>
            <a:off x="5607021" y="1570020"/>
            <a:ext cx="381000" cy="246221"/>
          </a:xfrm>
          <a:prstGeom prst="rect">
            <a:avLst/>
          </a:prstGeom>
          <a:noFill/>
        </p:spPr>
        <p:txBody>
          <a:bodyPr wrap="square" rtlCol="0">
            <a:spAutoFit/>
          </a:bodyPr>
          <a:lstStyle/>
          <a:p>
            <a:r>
              <a:rPr lang="en-US" sz="1000" dirty="0"/>
              <a:t>1</a:t>
            </a:r>
          </a:p>
        </p:txBody>
      </p:sp>
      <p:sp>
        <p:nvSpPr>
          <p:cNvPr id="16" name="TextBox 15">
            <a:extLst>
              <a:ext uri="{FF2B5EF4-FFF2-40B4-BE49-F238E27FC236}">
                <a16:creationId xmlns:a16="http://schemas.microsoft.com/office/drawing/2014/main" id="{4EF18829-23A8-4B77-9120-AB25B2EFDD58}"/>
              </a:ext>
            </a:extLst>
          </p:cNvPr>
          <p:cNvSpPr txBox="1"/>
          <p:nvPr/>
        </p:nvSpPr>
        <p:spPr>
          <a:xfrm>
            <a:off x="3729345" y="2661264"/>
            <a:ext cx="381000" cy="246221"/>
          </a:xfrm>
          <a:prstGeom prst="rect">
            <a:avLst/>
          </a:prstGeom>
          <a:noFill/>
        </p:spPr>
        <p:txBody>
          <a:bodyPr wrap="square" rtlCol="0">
            <a:spAutoFit/>
          </a:bodyPr>
          <a:lstStyle/>
          <a:p>
            <a:r>
              <a:rPr lang="en-US" sz="1000" dirty="0"/>
              <a:t>1</a:t>
            </a:r>
          </a:p>
        </p:txBody>
      </p:sp>
      <p:sp>
        <p:nvSpPr>
          <p:cNvPr id="17" name="TextBox 16">
            <a:extLst>
              <a:ext uri="{FF2B5EF4-FFF2-40B4-BE49-F238E27FC236}">
                <a16:creationId xmlns:a16="http://schemas.microsoft.com/office/drawing/2014/main" id="{95DCF0F4-01F4-4A3C-8067-4A8AA7050710}"/>
              </a:ext>
            </a:extLst>
          </p:cNvPr>
          <p:cNvSpPr txBox="1"/>
          <p:nvPr/>
        </p:nvSpPr>
        <p:spPr>
          <a:xfrm>
            <a:off x="4430715" y="2663709"/>
            <a:ext cx="381000" cy="246221"/>
          </a:xfrm>
          <a:prstGeom prst="rect">
            <a:avLst/>
          </a:prstGeom>
          <a:noFill/>
        </p:spPr>
        <p:txBody>
          <a:bodyPr wrap="square" rtlCol="0">
            <a:spAutoFit/>
          </a:bodyPr>
          <a:lstStyle/>
          <a:p>
            <a:r>
              <a:rPr lang="en-US" sz="1000" dirty="0"/>
              <a:t>9</a:t>
            </a:r>
          </a:p>
        </p:txBody>
      </p:sp>
      <p:cxnSp>
        <p:nvCxnSpPr>
          <p:cNvPr id="18" name="Straight Arrow Connector 17">
            <a:extLst>
              <a:ext uri="{FF2B5EF4-FFF2-40B4-BE49-F238E27FC236}">
                <a16:creationId xmlns:a16="http://schemas.microsoft.com/office/drawing/2014/main" id="{BD0AF9AA-2571-4F8F-AAC2-5DF96209B1F0}"/>
              </a:ext>
            </a:extLst>
          </p:cNvPr>
          <p:cNvCxnSpPr>
            <a:cxnSpLocks/>
            <a:stCxn id="6" idx="3"/>
            <a:endCxn id="7" idx="1"/>
          </p:cNvCxnSpPr>
          <p:nvPr/>
        </p:nvCxnSpPr>
        <p:spPr>
          <a:xfrm>
            <a:off x="3296505" y="591629"/>
            <a:ext cx="1646996" cy="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43401C-CFDE-4AAF-95F6-572C74DD016E}"/>
              </a:ext>
            </a:extLst>
          </p:cNvPr>
          <p:cNvSpPr txBox="1"/>
          <p:nvPr/>
        </p:nvSpPr>
        <p:spPr>
          <a:xfrm>
            <a:off x="5591200" y="2016705"/>
            <a:ext cx="381000" cy="246221"/>
          </a:xfrm>
          <a:prstGeom prst="rect">
            <a:avLst/>
          </a:prstGeom>
          <a:noFill/>
        </p:spPr>
        <p:txBody>
          <a:bodyPr wrap="square" rtlCol="0">
            <a:spAutoFit/>
          </a:bodyPr>
          <a:lstStyle/>
          <a:p>
            <a:r>
              <a:rPr lang="en-US" sz="1000" dirty="0"/>
              <a:t>1</a:t>
            </a:r>
          </a:p>
        </p:txBody>
      </p:sp>
      <p:cxnSp>
        <p:nvCxnSpPr>
          <p:cNvPr id="30" name="Straight Arrow Connector 29">
            <a:extLst>
              <a:ext uri="{FF2B5EF4-FFF2-40B4-BE49-F238E27FC236}">
                <a16:creationId xmlns:a16="http://schemas.microsoft.com/office/drawing/2014/main" id="{87F043CC-E31F-4719-9CEF-CA446FA4FADD}"/>
              </a:ext>
            </a:extLst>
          </p:cNvPr>
          <p:cNvCxnSpPr>
            <a:cxnSpLocks/>
            <a:stCxn id="8" idx="0"/>
            <a:endCxn id="45" idx="2"/>
          </p:cNvCxnSpPr>
          <p:nvPr/>
        </p:nvCxnSpPr>
        <p:spPr>
          <a:xfrm flipV="1">
            <a:off x="5591201" y="1531597"/>
            <a:ext cx="0" cy="7180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3DB425F-4A5B-497B-94B9-B902D207765F}"/>
              </a:ext>
            </a:extLst>
          </p:cNvPr>
          <p:cNvSpPr txBox="1"/>
          <p:nvPr/>
        </p:nvSpPr>
        <p:spPr>
          <a:xfrm>
            <a:off x="1147304" y="777197"/>
            <a:ext cx="2149201" cy="276999"/>
          </a:xfrm>
          <a:prstGeom prst="rect">
            <a:avLst/>
          </a:prstGeom>
          <a:noFill/>
          <a:ln>
            <a:solidFill>
              <a:schemeClr val="tx1"/>
            </a:solidFill>
          </a:ln>
        </p:spPr>
        <p:txBody>
          <a:bodyPr wrap="square" rtlCol="0">
            <a:spAutoFit/>
          </a:bodyPr>
          <a:lstStyle/>
          <a:p>
            <a:r>
              <a:rPr lang="en-US" sz="1200" dirty="0"/>
              <a:t>+ </a:t>
            </a:r>
            <a:r>
              <a:rPr lang="en-US" sz="1200" dirty="0" err="1"/>
              <a:t>getMove</a:t>
            </a:r>
            <a:r>
              <a:rPr lang="en-US" sz="1200" dirty="0"/>
              <a:t>(Board, Token) : int</a:t>
            </a:r>
          </a:p>
        </p:txBody>
      </p:sp>
      <p:sp>
        <p:nvSpPr>
          <p:cNvPr id="39" name="TextBox 38">
            <a:extLst>
              <a:ext uri="{FF2B5EF4-FFF2-40B4-BE49-F238E27FC236}">
                <a16:creationId xmlns:a16="http://schemas.microsoft.com/office/drawing/2014/main" id="{59756CE4-235E-4FF2-A077-90D12065CF5F}"/>
              </a:ext>
            </a:extLst>
          </p:cNvPr>
          <p:cNvSpPr txBox="1"/>
          <p:nvPr/>
        </p:nvSpPr>
        <p:spPr>
          <a:xfrm>
            <a:off x="737132" y="1891822"/>
            <a:ext cx="2969547" cy="1015663"/>
          </a:xfrm>
          <a:prstGeom prst="rect">
            <a:avLst/>
          </a:prstGeom>
          <a:noFill/>
          <a:ln>
            <a:solidFill>
              <a:schemeClr val="tx1"/>
            </a:solidFill>
          </a:ln>
        </p:spPr>
        <p:txBody>
          <a:bodyPr wrap="square" rtlCol="0">
            <a:spAutoFit/>
          </a:bodyPr>
          <a:lstStyle/>
          <a:p>
            <a:r>
              <a:rPr lang="en-US" sz="1200" dirty="0"/>
              <a:t>+ </a:t>
            </a:r>
            <a:r>
              <a:rPr lang="en-US" sz="1200" dirty="0" err="1"/>
              <a:t>newGame</a:t>
            </a:r>
            <a:r>
              <a:rPr lang="en-US" sz="1200" dirty="0"/>
              <a:t>() : void</a:t>
            </a:r>
          </a:p>
          <a:p>
            <a:r>
              <a:rPr lang="en-US" sz="1200" dirty="0"/>
              <a:t>+ </a:t>
            </a:r>
            <a:r>
              <a:rPr lang="en-US" sz="1200" dirty="0" err="1"/>
              <a:t>placeToken</a:t>
            </a:r>
            <a:r>
              <a:rPr lang="en-US" sz="1200" dirty="0"/>
              <a:t>(int, Token) : void</a:t>
            </a:r>
          </a:p>
          <a:p>
            <a:r>
              <a:rPr lang="en-US" sz="1200" dirty="0"/>
              <a:t>+ </a:t>
            </a:r>
            <a:r>
              <a:rPr lang="en-US" sz="1200" dirty="0" err="1"/>
              <a:t>getToken</a:t>
            </a:r>
            <a:r>
              <a:rPr lang="en-US" sz="1200" dirty="0"/>
              <a:t>(int) : Token</a:t>
            </a:r>
          </a:p>
          <a:p>
            <a:r>
              <a:rPr lang="en-US" sz="1200" dirty="0"/>
              <a:t>+ </a:t>
            </a:r>
            <a:r>
              <a:rPr lang="en-US" sz="1200" dirty="0" err="1"/>
              <a:t>getStatus</a:t>
            </a:r>
            <a:r>
              <a:rPr lang="en-US" sz="1200" dirty="0"/>
              <a:t>() : Status</a:t>
            </a:r>
          </a:p>
          <a:p>
            <a:r>
              <a:rPr lang="en-US" sz="1200" dirty="0"/>
              <a:t>+ print() : void</a:t>
            </a:r>
          </a:p>
        </p:txBody>
      </p:sp>
      <p:sp>
        <p:nvSpPr>
          <p:cNvPr id="40" name="TextBox 39">
            <a:extLst>
              <a:ext uri="{FF2B5EF4-FFF2-40B4-BE49-F238E27FC236}">
                <a16:creationId xmlns:a16="http://schemas.microsoft.com/office/drawing/2014/main" id="{168F6F7C-9B2E-4094-AA4A-E12CCF715741}"/>
              </a:ext>
            </a:extLst>
          </p:cNvPr>
          <p:cNvSpPr txBox="1"/>
          <p:nvPr/>
        </p:nvSpPr>
        <p:spPr>
          <a:xfrm>
            <a:off x="4724400" y="2623747"/>
            <a:ext cx="1733602" cy="283738"/>
          </a:xfrm>
          <a:prstGeom prst="rect">
            <a:avLst/>
          </a:prstGeom>
          <a:noFill/>
          <a:ln>
            <a:solidFill>
              <a:schemeClr val="tx1"/>
            </a:solidFill>
          </a:ln>
        </p:spPr>
        <p:txBody>
          <a:bodyPr wrap="square" rtlCol="0">
            <a:spAutoFit/>
          </a:bodyPr>
          <a:lstStyle/>
          <a:p>
            <a:r>
              <a:rPr lang="en-US" sz="1200" dirty="0"/>
              <a:t>+ set(Token) : void</a:t>
            </a:r>
          </a:p>
        </p:txBody>
      </p:sp>
      <p:sp>
        <p:nvSpPr>
          <p:cNvPr id="45" name="TextBox 44">
            <a:extLst>
              <a:ext uri="{FF2B5EF4-FFF2-40B4-BE49-F238E27FC236}">
                <a16:creationId xmlns:a16="http://schemas.microsoft.com/office/drawing/2014/main" id="{E2B91AA0-9F83-4A9C-B40D-F69FDC53D863}"/>
              </a:ext>
            </a:extLst>
          </p:cNvPr>
          <p:cNvSpPr txBox="1"/>
          <p:nvPr/>
        </p:nvSpPr>
        <p:spPr>
          <a:xfrm>
            <a:off x="4943501" y="885266"/>
            <a:ext cx="1295400" cy="646331"/>
          </a:xfrm>
          <a:prstGeom prst="rect">
            <a:avLst/>
          </a:prstGeom>
          <a:noFill/>
          <a:ln>
            <a:solidFill>
              <a:schemeClr val="tx1"/>
            </a:solidFill>
          </a:ln>
        </p:spPr>
        <p:txBody>
          <a:bodyPr wrap="square" rtlCol="0">
            <a:spAutoFit/>
          </a:bodyPr>
          <a:lstStyle/>
          <a:p>
            <a:r>
              <a:rPr lang="en-US" sz="1200" dirty="0"/>
              <a:t>NONE</a:t>
            </a:r>
          </a:p>
          <a:p>
            <a:r>
              <a:rPr lang="en-US" sz="1200" dirty="0"/>
              <a:t>PLAYER_X</a:t>
            </a:r>
          </a:p>
          <a:p>
            <a:r>
              <a:rPr lang="en-US" sz="1200" dirty="0"/>
              <a:t>PLAYER_O</a:t>
            </a:r>
          </a:p>
        </p:txBody>
      </p:sp>
      <p:sp>
        <p:nvSpPr>
          <p:cNvPr id="73" name="TextBox 72">
            <a:extLst>
              <a:ext uri="{FF2B5EF4-FFF2-40B4-BE49-F238E27FC236}">
                <a16:creationId xmlns:a16="http://schemas.microsoft.com/office/drawing/2014/main" id="{16E9AE97-D93D-443E-BEB7-C2671F61A844}"/>
              </a:ext>
            </a:extLst>
          </p:cNvPr>
          <p:cNvSpPr txBox="1"/>
          <p:nvPr/>
        </p:nvSpPr>
        <p:spPr>
          <a:xfrm>
            <a:off x="1574205" y="3316593"/>
            <a:ext cx="1295400" cy="584775"/>
          </a:xfrm>
          <a:prstGeom prst="rect">
            <a:avLst/>
          </a:prstGeom>
          <a:noFill/>
          <a:ln>
            <a:solidFill>
              <a:schemeClr val="tx1"/>
            </a:solidFill>
          </a:ln>
        </p:spPr>
        <p:txBody>
          <a:bodyPr wrap="square" rtlCol="0">
            <a:spAutoFit/>
          </a:bodyPr>
          <a:lstStyle/>
          <a:p>
            <a:pPr algn="ctr"/>
            <a:r>
              <a:rPr lang="en-US" sz="1400" dirty="0"/>
              <a:t>&lt;&lt;</a:t>
            </a:r>
            <a:r>
              <a:rPr lang="en-US" sz="1400" dirty="0" err="1"/>
              <a:t>enum</a:t>
            </a:r>
            <a:r>
              <a:rPr lang="en-US" sz="1400" dirty="0"/>
              <a:t>&gt;&gt;</a:t>
            </a:r>
          </a:p>
          <a:p>
            <a:pPr algn="ctr"/>
            <a:r>
              <a:rPr lang="en-US" b="1" dirty="0"/>
              <a:t>Status</a:t>
            </a:r>
          </a:p>
        </p:txBody>
      </p:sp>
      <p:sp>
        <p:nvSpPr>
          <p:cNvPr id="74" name="TextBox 73">
            <a:extLst>
              <a:ext uri="{FF2B5EF4-FFF2-40B4-BE49-F238E27FC236}">
                <a16:creationId xmlns:a16="http://schemas.microsoft.com/office/drawing/2014/main" id="{9873F283-540E-4F1C-A3B5-92C98B748AFA}"/>
              </a:ext>
            </a:extLst>
          </p:cNvPr>
          <p:cNvSpPr txBox="1"/>
          <p:nvPr/>
        </p:nvSpPr>
        <p:spPr>
          <a:xfrm>
            <a:off x="1574205" y="3894977"/>
            <a:ext cx="1295400" cy="830997"/>
          </a:xfrm>
          <a:prstGeom prst="rect">
            <a:avLst/>
          </a:prstGeom>
          <a:noFill/>
          <a:ln>
            <a:solidFill>
              <a:schemeClr val="tx1"/>
            </a:solidFill>
          </a:ln>
        </p:spPr>
        <p:txBody>
          <a:bodyPr wrap="square" rtlCol="0">
            <a:spAutoFit/>
          </a:bodyPr>
          <a:lstStyle/>
          <a:p>
            <a:r>
              <a:rPr lang="en-US" sz="1200" dirty="0"/>
              <a:t>PLAYING</a:t>
            </a:r>
          </a:p>
          <a:p>
            <a:r>
              <a:rPr lang="en-US" sz="1200" dirty="0"/>
              <a:t>WON_X</a:t>
            </a:r>
          </a:p>
          <a:p>
            <a:r>
              <a:rPr lang="en-US" sz="1200" dirty="0"/>
              <a:t>WON_O</a:t>
            </a:r>
          </a:p>
          <a:p>
            <a:r>
              <a:rPr lang="en-US" sz="1200" dirty="0"/>
              <a:t>TIE</a:t>
            </a:r>
          </a:p>
        </p:txBody>
      </p:sp>
      <p:cxnSp>
        <p:nvCxnSpPr>
          <p:cNvPr id="76" name="Straight Arrow Connector 75">
            <a:extLst>
              <a:ext uri="{FF2B5EF4-FFF2-40B4-BE49-F238E27FC236}">
                <a16:creationId xmlns:a16="http://schemas.microsoft.com/office/drawing/2014/main" id="{47888089-6B4F-402A-AE03-0F0F6373F6E8}"/>
              </a:ext>
            </a:extLst>
          </p:cNvPr>
          <p:cNvCxnSpPr>
            <a:cxnSpLocks/>
            <a:stCxn id="39" idx="2"/>
            <a:endCxn id="73" idx="0"/>
          </p:cNvCxnSpPr>
          <p:nvPr/>
        </p:nvCxnSpPr>
        <p:spPr>
          <a:xfrm flipH="1">
            <a:off x="2221905" y="2907485"/>
            <a:ext cx="1" cy="4091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1CA2E5-BE5C-42CE-8795-E27480C041D3}"/>
              </a:ext>
            </a:extLst>
          </p:cNvPr>
          <p:cNvCxnSpPr>
            <a:cxnSpLocks/>
            <a:endCxn id="45" idx="1"/>
          </p:cNvCxnSpPr>
          <p:nvPr/>
        </p:nvCxnSpPr>
        <p:spPr>
          <a:xfrm flipV="1">
            <a:off x="3706678" y="1208432"/>
            <a:ext cx="1236823" cy="8949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2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5" grpId="0"/>
      <p:bldP spid="16" grpId="0"/>
      <p:bldP spid="17" grpId="0"/>
      <p:bldP spid="21" grpId="0"/>
      <p:bldP spid="38" grpId="0" animBg="1"/>
      <p:bldP spid="39" grpId="0" animBg="1"/>
      <p:bldP spid="40" grpId="0" animBg="1"/>
      <p:bldP spid="45" grpId="0" animBg="1"/>
      <p:bldP spid="73" grpId="0" animBg="1"/>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F37E-DA29-420A-8B43-9AB93730BF25}"/>
              </a:ext>
            </a:extLst>
          </p:cNvPr>
          <p:cNvSpPr>
            <a:spLocks noGrp="1"/>
          </p:cNvSpPr>
          <p:nvPr>
            <p:ph type="title"/>
          </p:nvPr>
        </p:nvSpPr>
        <p:spPr>
          <a:xfrm>
            <a:off x="76200" y="57151"/>
            <a:ext cx="6400800" cy="609600"/>
          </a:xfrm>
        </p:spPr>
        <p:txBody>
          <a:bodyPr/>
          <a:lstStyle/>
          <a:p>
            <a:r>
              <a:rPr lang="en-US" dirty="0"/>
              <a:t>The User</a:t>
            </a:r>
          </a:p>
        </p:txBody>
      </p:sp>
      <p:sp>
        <p:nvSpPr>
          <p:cNvPr id="4" name="Slide Number Placeholder 3">
            <a:extLst>
              <a:ext uri="{FF2B5EF4-FFF2-40B4-BE49-F238E27FC236}">
                <a16:creationId xmlns:a16="http://schemas.microsoft.com/office/drawing/2014/main" id="{18AA3322-DB71-4EBC-9840-5B10332A6324}"/>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5" name="Rectangle 4">
            <a:extLst>
              <a:ext uri="{FF2B5EF4-FFF2-40B4-BE49-F238E27FC236}">
                <a16:creationId xmlns:a16="http://schemas.microsoft.com/office/drawing/2014/main" id="{1F08580A-150B-4D50-B714-4F5096E67001}"/>
              </a:ext>
            </a:extLst>
          </p:cNvPr>
          <p:cNvSpPr/>
          <p:nvPr/>
        </p:nvSpPr>
        <p:spPr>
          <a:xfrm>
            <a:off x="838200" y="654790"/>
            <a:ext cx="4572000" cy="4062522"/>
          </a:xfrm>
          <a:prstGeom prst="rect">
            <a:avLst/>
          </a:prstGeom>
          <a:solidFill>
            <a:schemeClr val="bg1">
              <a:lumMod val="95000"/>
            </a:schemeClr>
          </a:solidFill>
          <a:ln>
            <a:solidFill>
              <a:schemeClr val="tx1"/>
            </a:solidFill>
          </a:ln>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p>
        </p:txBody>
      </p:sp>
      <p:sp>
        <p:nvSpPr>
          <p:cNvPr id="6" name="TextBox 5">
            <a:extLst>
              <a:ext uri="{FF2B5EF4-FFF2-40B4-BE49-F238E27FC236}">
                <a16:creationId xmlns:a16="http://schemas.microsoft.com/office/drawing/2014/main" id="{53751726-910F-4B67-B4C2-361912C8420C}"/>
              </a:ext>
            </a:extLst>
          </p:cNvPr>
          <p:cNvSpPr txBox="1"/>
          <p:nvPr/>
        </p:nvSpPr>
        <p:spPr>
          <a:xfrm>
            <a:off x="4927752" y="666751"/>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407674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animEffect transition="in" filter="fade">
                                      <p:cBhvr>
                                        <p:cTn id="51" dur="500"/>
                                        <p:tgtEl>
                                          <p:spTgt spid="5">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2" end="12"/>
                                            </p:txEl>
                                          </p:spTgt>
                                        </p:tgtEl>
                                        <p:attrNameLst>
                                          <p:attrName>style.visibility</p:attrName>
                                        </p:attrNameLst>
                                      </p:cBhvr>
                                      <p:to>
                                        <p:strVal val="visible"/>
                                      </p:to>
                                    </p:set>
                                    <p:animEffect transition="in" filter="fade">
                                      <p:cBhvr>
                                        <p:cTn id="54" dur="500"/>
                                        <p:tgtEl>
                                          <p:spTgt spid="5">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13" end="13"/>
                                            </p:txEl>
                                          </p:spTgt>
                                        </p:tgtEl>
                                        <p:attrNameLst>
                                          <p:attrName>style.visibility</p:attrName>
                                        </p:attrNameLst>
                                      </p:cBhvr>
                                      <p:to>
                                        <p:strVal val="visible"/>
                                      </p:to>
                                    </p:set>
                                    <p:animEffect transition="in" filter="fade">
                                      <p:cBhvr>
                                        <p:cTn id="57" dur="500"/>
                                        <p:tgtEl>
                                          <p:spTgt spid="5">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xEl>
                                              <p:pRg st="14" end="14"/>
                                            </p:txEl>
                                          </p:spTgt>
                                        </p:tgtEl>
                                        <p:attrNameLst>
                                          <p:attrName>style.visibility</p:attrName>
                                        </p:attrNameLst>
                                      </p:cBhvr>
                                      <p:to>
                                        <p:strVal val="visible"/>
                                      </p:to>
                                    </p:set>
                                    <p:animEffect transition="in" filter="fade">
                                      <p:cBhvr>
                                        <p:cTn id="60" dur="500"/>
                                        <p:tgtEl>
                                          <p:spTgt spid="5">
                                            <p:txEl>
                                              <p:pRg st="14" end="14"/>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animEffect transition="in" filter="fade">
                                      <p:cBhvr>
                                        <p:cTn id="63" dur="500"/>
                                        <p:tgtEl>
                                          <p:spTgt spid="5">
                                            <p:txEl>
                                              <p:pRg st="15" end="1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xEl>
                                              <p:pRg st="18" end="18"/>
                                            </p:txEl>
                                          </p:spTgt>
                                        </p:tgtEl>
                                        <p:attrNameLst>
                                          <p:attrName>style.visibility</p:attrName>
                                        </p:attrNameLst>
                                      </p:cBhvr>
                                      <p:to>
                                        <p:strVal val="visible"/>
                                      </p:to>
                                    </p:set>
                                    <p:animEffect transition="in" filter="fade">
                                      <p:cBhvr>
                                        <p:cTn id="68" dur="500"/>
                                        <p:tgtEl>
                                          <p:spTgt spid="5">
                                            <p:txEl>
                                              <p:pRg st="18" end="1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19" end="19"/>
                                            </p:txEl>
                                          </p:spTgt>
                                        </p:tgtEl>
                                        <p:attrNameLst>
                                          <p:attrName>style.visibility</p:attrName>
                                        </p:attrNameLst>
                                      </p:cBhvr>
                                      <p:to>
                                        <p:strVal val="visible"/>
                                      </p:to>
                                    </p:set>
                                    <p:animEffect transition="in" filter="fade">
                                      <p:cBhvr>
                                        <p:cTn id="73"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59EE-3400-4A65-A581-E58AD435B5DC}"/>
              </a:ext>
            </a:extLst>
          </p:cNvPr>
          <p:cNvSpPr>
            <a:spLocks noGrp="1"/>
          </p:cNvSpPr>
          <p:nvPr>
            <p:ph type="title"/>
          </p:nvPr>
        </p:nvSpPr>
        <p:spPr>
          <a:xfrm>
            <a:off x="4724400" y="57151"/>
            <a:ext cx="4343400" cy="609600"/>
          </a:xfrm>
        </p:spPr>
        <p:txBody>
          <a:bodyPr/>
          <a:lstStyle/>
          <a:p>
            <a:r>
              <a:rPr lang="en-US" dirty="0"/>
              <a:t>Board</a:t>
            </a:r>
          </a:p>
        </p:txBody>
      </p:sp>
      <p:sp>
        <p:nvSpPr>
          <p:cNvPr id="4" name="Slide Number Placeholder 3">
            <a:extLst>
              <a:ext uri="{FF2B5EF4-FFF2-40B4-BE49-F238E27FC236}">
                <a16:creationId xmlns:a16="http://schemas.microsoft.com/office/drawing/2014/main" id="{82A78CC9-6AC7-43C7-8811-54E6E37A2364}"/>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7" name="Rectangle 6">
            <a:extLst>
              <a:ext uri="{FF2B5EF4-FFF2-40B4-BE49-F238E27FC236}">
                <a16:creationId xmlns:a16="http://schemas.microsoft.com/office/drawing/2014/main" id="{1E2FF0B1-98E2-4CA0-91DE-97A150D3723D}"/>
              </a:ext>
            </a:extLst>
          </p:cNvPr>
          <p:cNvSpPr/>
          <p:nvPr/>
        </p:nvSpPr>
        <p:spPr>
          <a:xfrm>
            <a:off x="304800" y="265445"/>
            <a:ext cx="5105400" cy="4612609"/>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board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1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NONE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newGame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board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board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boolean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check_tripples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(Token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tokenToString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(Token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print() {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76A67B7-CC60-4E11-8C8C-C2248265BFBF}"/>
              </a:ext>
            </a:extLst>
          </p:cNvPr>
          <p:cNvSpPr txBox="1"/>
          <p:nvPr/>
        </p:nvSpPr>
        <p:spPr>
          <a:xfrm>
            <a:off x="4927752" y="265445"/>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270226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fad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fade">
                                      <p:cBhvr>
                                        <p:cTn id="17" dur="500"/>
                                        <p:tgtEl>
                                          <p:spTgt spid="7">
                                            <p:txEl>
                                              <p:pRg st="8" end="8"/>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0" end="10"/>
                                            </p:txEl>
                                          </p:spTgt>
                                        </p:tgtEl>
                                        <p:attrNameLst>
                                          <p:attrName>style.visibility</p:attrName>
                                        </p:attrNameLst>
                                      </p:cBhvr>
                                      <p:to>
                                        <p:strVal val="visible"/>
                                      </p:to>
                                    </p:set>
                                    <p:animEffect transition="in" filter="fade">
                                      <p:cBhvr>
                                        <p:cTn id="20" dur="500"/>
                                        <p:tgtEl>
                                          <p:spTgt spid="7">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animEffect transition="in" filter="fade">
                                      <p:cBhvr>
                                        <p:cTn id="25" dur="500"/>
                                        <p:tgtEl>
                                          <p:spTgt spid="7">
                                            <p:txEl>
                                              <p:pRg st="12" end="1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14" end="14"/>
                                            </p:txEl>
                                          </p:spTgt>
                                        </p:tgtEl>
                                        <p:attrNameLst>
                                          <p:attrName>style.visibility</p:attrName>
                                        </p:attrNameLst>
                                      </p:cBhvr>
                                      <p:to>
                                        <p:strVal val="visible"/>
                                      </p:to>
                                    </p:set>
                                    <p:animEffect transition="in" filter="fade">
                                      <p:cBhvr>
                                        <p:cTn id="28" dur="500"/>
                                        <p:tgtEl>
                                          <p:spTgt spid="7">
                                            <p:txEl>
                                              <p:pRg st="14" end="1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18" end="18"/>
                                            </p:txEl>
                                          </p:spTgt>
                                        </p:tgtEl>
                                        <p:attrNameLst>
                                          <p:attrName>style.visibility</p:attrName>
                                        </p:attrNameLst>
                                      </p:cBhvr>
                                      <p:to>
                                        <p:strVal val="visible"/>
                                      </p:to>
                                    </p:set>
                                    <p:animEffect transition="in" filter="fade">
                                      <p:cBhvr>
                                        <p:cTn id="33" dur="500"/>
                                        <p:tgtEl>
                                          <p:spTgt spid="7">
                                            <p:txEl>
                                              <p:pRg st="18" end="1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6" end="16"/>
                                            </p:txEl>
                                          </p:spTgt>
                                        </p:tgtEl>
                                        <p:attrNameLst>
                                          <p:attrName>style.visibility</p:attrName>
                                        </p:attrNameLst>
                                      </p:cBhvr>
                                      <p:to>
                                        <p:strVal val="visible"/>
                                      </p:to>
                                    </p:set>
                                    <p:animEffect transition="in" filter="fade">
                                      <p:cBhvr>
                                        <p:cTn id="38" dur="500"/>
                                        <p:tgtEl>
                                          <p:spTgt spid="7">
                                            <p:txEl>
                                              <p:pRg st="16" end="1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22" end="22"/>
                                            </p:txEl>
                                          </p:spTgt>
                                        </p:tgtEl>
                                        <p:attrNameLst>
                                          <p:attrName>style.visibility</p:attrName>
                                        </p:attrNameLst>
                                      </p:cBhvr>
                                      <p:to>
                                        <p:strVal val="visible"/>
                                      </p:to>
                                    </p:set>
                                    <p:animEffect transition="in" filter="fade">
                                      <p:cBhvr>
                                        <p:cTn id="43" dur="500"/>
                                        <p:tgtEl>
                                          <p:spTgt spid="7">
                                            <p:txEl>
                                              <p:pRg st="22" end="2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xEl>
                                              <p:pRg st="20" end="20"/>
                                            </p:txEl>
                                          </p:spTgt>
                                        </p:tgtEl>
                                        <p:attrNameLst>
                                          <p:attrName>style.visibility</p:attrName>
                                        </p:attrNameLst>
                                      </p:cBhvr>
                                      <p:to>
                                        <p:strVal val="visible"/>
                                      </p:to>
                                    </p:set>
                                    <p:animEffect transition="in" filter="fade">
                                      <p:cBhvr>
                                        <p:cTn id="48" dur="500"/>
                                        <p:tgtEl>
                                          <p:spTgt spid="7">
                                            <p:txEl>
                                              <p:pRg st="20" end="2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animEffect transition="in" filter="fade">
                                      <p:cBhvr>
                                        <p:cTn id="53" dur="500"/>
                                        <p:tgtEl>
                                          <p:spTgt spid="7">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xEl>
                                              <p:pRg st="9" end="9"/>
                                            </p:txEl>
                                          </p:spTgt>
                                        </p:tgtEl>
                                        <p:attrNameLst>
                                          <p:attrName>style.visibility</p:attrName>
                                        </p:attrNameLst>
                                      </p:cBhvr>
                                      <p:to>
                                        <p:strVal val="visible"/>
                                      </p:to>
                                    </p:set>
                                    <p:animEffect transition="in" filter="fade">
                                      <p:cBhvr>
                                        <p:cTn id="58" dur="500"/>
                                        <p:tgtEl>
                                          <p:spTgt spid="7">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animEffect transition="in" filter="fade">
                                      <p:cBhvr>
                                        <p:cTn id="63"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4E5C-A8E9-425C-831B-1677858FA33A}"/>
              </a:ext>
            </a:extLst>
          </p:cNvPr>
          <p:cNvSpPr>
            <a:spLocks noGrp="1"/>
          </p:cNvSpPr>
          <p:nvPr>
            <p:ph type="title"/>
          </p:nvPr>
        </p:nvSpPr>
        <p:spPr>
          <a:xfrm>
            <a:off x="76200" y="57151"/>
            <a:ext cx="2971800" cy="609600"/>
          </a:xfrm>
        </p:spPr>
        <p:txBody>
          <a:bodyPr/>
          <a:lstStyle/>
          <a:p>
            <a:r>
              <a:rPr lang="en-US" dirty="0"/>
              <a:t>Unit Tests</a:t>
            </a:r>
          </a:p>
        </p:txBody>
      </p:sp>
      <p:sp>
        <p:nvSpPr>
          <p:cNvPr id="4" name="Slide Number Placeholder 3">
            <a:extLst>
              <a:ext uri="{FF2B5EF4-FFF2-40B4-BE49-F238E27FC236}">
                <a16:creationId xmlns:a16="http://schemas.microsoft.com/office/drawing/2014/main" id="{87393F94-94E0-4143-B94F-7C613C541FB3}"/>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5" name="Rectangle 4">
            <a:extLst>
              <a:ext uri="{FF2B5EF4-FFF2-40B4-BE49-F238E27FC236}">
                <a16:creationId xmlns:a16="http://schemas.microsoft.com/office/drawing/2014/main" id="{F638CCD8-05EB-42CC-9CC5-9FB853CD5A76}"/>
              </a:ext>
            </a:extLst>
          </p:cNvPr>
          <p:cNvSpPr/>
          <p:nvPr/>
        </p:nvSpPr>
        <p:spPr>
          <a:xfrm>
            <a:off x="457200" y="819150"/>
            <a:ext cx="2895600" cy="2123658"/>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00"/>
                </a:solidFill>
                <a:latin typeface="Consolas" panose="020B0609020204030204" pitchFamily="49" charset="0"/>
              </a:rPr>
              <a:t>Board </a:t>
            </a:r>
            <a:r>
              <a:rPr lang="en-US" sz="1200" dirty="0" err="1">
                <a:solidFill>
                  <a:srgbClr val="6A3E3E"/>
                </a:solidFill>
                <a:latin typeface="Consolas" panose="020B0609020204030204" pitchFamily="49" charset="0"/>
              </a:rPr>
              <a:t>board</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Board();</a:t>
            </a:r>
          </a:p>
          <a:p>
            <a:endParaRPr lang="en-US" sz="1200" dirty="0">
              <a:latin typeface="Consolas" panose="020B0609020204030204" pitchFamily="49" charset="0"/>
            </a:endParaRP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(0,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X</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(3,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O</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(1,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X</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(4,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O</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(2,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X</a:t>
            </a:r>
            <a:r>
              <a:rPr lang="en-US" sz="1200" b="1" i="1" dirty="0">
                <a:solidFill>
                  <a:srgbClr val="000000"/>
                </a:solidFill>
                <a:latin typeface="Consolas" panose="020B0609020204030204" pitchFamily="49" charset="0"/>
              </a:rPr>
              <a:t>);</a:t>
            </a:r>
          </a:p>
          <a:p>
            <a:endParaRPr lang="en-US" sz="1200" b="1" i="1"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Status </a:t>
            </a:r>
            <a:r>
              <a:rPr lang="en-US" sz="1200" dirty="0">
                <a:solidFill>
                  <a:srgbClr val="6A3E3E"/>
                </a:solidFill>
                <a:latin typeface="Consolas" panose="020B0609020204030204" pitchFamily="49" charset="0"/>
              </a:rPr>
              <a:t>stat</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.getStatus</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err="1">
                <a:solidFill>
                  <a:srgbClr val="000000"/>
                </a:solidFill>
                <a:latin typeface="Consolas" panose="020B0609020204030204" pitchFamily="49" charset="0"/>
              </a:rPr>
              <a:t>System.</a:t>
            </a:r>
            <a:r>
              <a:rPr lang="en-US" sz="1200" b="1" i="1" dirty="0" err="1">
                <a:solidFill>
                  <a:srgbClr val="0000C0"/>
                </a:solidFill>
                <a:latin typeface="Consolas" panose="020B0609020204030204" pitchFamily="49" charset="0"/>
              </a:rPr>
              <a:t>out</a:t>
            </a:r>
            <a:r>
              <a:rPr lang="en-US" sz="1200" b="1" i="1" dirty="0" err="1">
                <a:solidFill>
                  <a:srgbClr val="000000"/>
                </a:solidFill>
                <a:latin typeface="Consolas" panose="020B0609020204030204" pitchFamily="49" charset="0"/>
              </a:rPr>
              <a:t>.println</a:t>
            </a:r>
            <a:r>
              <a:rPr lang="en-US" sz="1200" b="1" i="1" dirty="0">
                <a:solidFill>
                  <a:srgbClr val="000000"/>
                </a:solidFill>
                <a:latin typeface="Consolas" panose="020B0609020204030204" pitchFamily="49" charset="0"/>
              </a:rPr>
              <a:t>(</a:t>
            </a:r>
            <a:r>
              <a:rPr lang="en-US" sz="1200" b="1" i="1" dirty="0">
                <a:solidFill>
                  <a:srgbClr val="6A3E3E"/>
                </a:solidFill>
                <a:latin typeface="Consolas" panose="020B0609020204030204" pitchFamily="49" charset="0"/>
              </a:rPr>
              <a:t>stat</a:t>
            </a:r>
            <a:r>
              <a:rPr lang="en-US" sz="1200" b="1" i="1" dirty="0">
                <a:solidFill>
                  <a:srgbClr val="000000"/>
                </a:solidFill>
                <a:latin typeface="Consolas" panose="020B0609020204030204" pitchFamily="49" charset="0"/>
              </a:rPr>
              <a:t>);</a:t>
            </a:r>
            <a:endParaRPr lang="en-US" sz="1200" dirty="0"/>
          </a:p>
        </p:txBody>
      </p:sp>
      <p:sp>
        <p:nvSpPr>
          <p:cNvPr id="7" name="Rectangle 6">
            <a:extLst>
              <a:ext uri="{FF2B5EF4-FFF2-40B4-BE49-F238E27FC236}">
                <a16:creationId xmlns:a16="http://schemas.microsoft.com/office/drawing/2014/main" id="{A0BC84D7-4BE4-48C6-9238-2853E1F5FBF9}"/>
              </a:ext>
            </a:extLst>
          </p:cNvPr>
          <p:cNvSpPr/>
          <p:nvPr/>
        </p:nvSpPr>
        <p:spPr>
          <a:xfrm>
            <a:off x="3962400" y="209550"/>
            <a:ext cx="3962400" cy="370736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TestBoard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    @Test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test_tie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(0,Token.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MORE HERE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assertTrue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TIE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    @Test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test_x_wins_top_row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(0,Token.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(1,Token.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(2,Token.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assertTrue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WON_X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8DE4DFC-19BB-4951-B040-90ED859013EC}"/>
              </a:ext>
            </a:extLst>
          </p:cNvPr>
          <p:cNvSpPr txBox="1"/>
          <p:nvPr/>
        </p:nvSpPr>
        <p:spPr>
          <a:xfrm>
            <a:off x="7425355" y="246105"/>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9" name="Rectangle 8">
            <a:extLst>
              <a:ext uri="{FF2B5EF4-FFF2-40B4-BE49-F238E27FC236}">
                <a16:creationId xmlns:a16="http://schemas.microsoft.com/office/drawing/2014/main" id="{AD27E1A7-53E9-458B-820D-F97878B58F1A}"/>
              </a:ext>
            </a:extLst>
          </p:cNvPr>
          <p:cNvSpPr/>
          <p:nvPr/>
        </p:nvSpPr>
        <p:spPr>
          <a:xfrm>
            <a:off x="3824287" y="178140"/>
            <a:ext cx="4238626" cy="389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B4E81B-57F3-4867-8F7D-A80CF130A91D}"/>
              </a:ext>
            </a:extLst>
          </p:cNvPr>
          <p:cNvPicPr>
            <a:picLocks noChangeAspect="1"/>
          </p:cNvPicPr>
          <p:nvPr/>
        </p:nvPicPr>
        <p:blipFill>
          <a:blip r:embed="rId3"/>
          <a:stretch>
            <a:fillRect/>
          </a:stretch>
        </p:blipFill>
        <p:spPr>
          <a:xfrm>
            <a:off x="1752600" y="3353064"/>
            <a:ext cx="5173310" cy="1432494"/>
          </a:xfrm>
          <a:prstGeom prst="rect">
            <a:avLst/>
          </a:prstGeom>
          <a:ln>
            <a:solidFill>
              <a:schemeClr val="accent1"/>
            </a:solidFill>
          </a:ln>
        </p:spPr>
      </p:pic>
      <p:sp>
        <p:nvSpPr>
          <p:cNvPr id="11" name="TextBox 10">
            <a:extLst>
              <a:ext uri="{FF2B5EF4-FFF2-40B4-BE49-F238E27FC236}">
                <a16:creationId xmlns:a16="http://schemas.microsoft.com/office/drawing/2014/main" id="{67AE8E09-78DE-4100-8E63-DA50709893FA}"/>
              </a:ext>
            </a:extLst>
          </p:cNvPr>
          <p:cNvSpPr txBox="1"/>
          <p:nvPr/>
        </p:nvSpPr>
        <p:spPr>
          <a:xfrm>
            <a:off x="2864872" y="830786"/>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77096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500"/>
                                        <p:tgtEl>
                                          <p:spTgt spid="7">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9" end="19"/>
                                            </p:txEl>
                                          </p:spTgt>
                                        </p:tgtEl>
                                        <p:attrNameLst>
                                          <p:attrName>style.visibility</p:attrName>
                                        </p:attrNameLst>
                                      </p:cBhvr>
                                      <p:to>
                                        <p:strVal val="visible"/>
                                      </p:to>
                                    </p:set>
                                    <p:animEffect transition="in" filter="fade">
                                      <p:cBhvr>
                                        <p:cTn id="46" dur="500"/>
                                        <p:tgtEl>
                                          <p:spTgt spid="7">
                                            <p:txEl>
                                              <p:pRg st="19" end="19"/>
                                            </p:txEl>
                                          </p:spTgt>
                                        </p:tgtEl>
                                      </p:cBhvr>
                                    </p:animEffect>
                                  </p:childTnLst>
                                </p:cTn>
                              </p:par>
                              <p:par>
                                <p:cTn id="47" presetID="1" presetClass="exit"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animEffect transition="in" filter="fade">
                                      <p:cBhvr>
                                        <p:cTn id="53" dur="500"/>
                                        <p:tgtEl>
                                          <p:spTgt spid="7">
                                            <p:txEl>
                                              <p:pRg st="2" end="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3" end="3"/>
                                            </p:txEl>
                                          </p:spTgt>
                                        </p:tgtEl>
                                        <p:attrNameLst>
                                          <p:attrName>style.visibility</p:attrName>
                                        </p:attrNameLst>
                                      </p:cBhvr>
                                      <p:to>
                                        <p:strVal val="visible"/>
                                      </p:to>
                                    </p:set>
                                    <p:animEffect transition="in" filter="fade">
                                      <p:cBhvr>
                                        <p:cTn id="56" dur="500"/>
                                        <p:tgtEl>
                                          <p:spTgt spid="7">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Effect transition="in" filter="fade">
                                      <p:cBhvr>
                                        <p:cTn id="59" dur="500"/>
                                        <p:tgtEl>
                                          <p:spTgt spid="7">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xEl>
                                              <p:pRg st="4" end="4"/>
                                            </p:txEl>
                                          </p:spTgt>
                                        </p:tgtEl>
                                        <p:attrNameLst>
                                          <p:attrName>style.visibility</p:attrName>
                                        </p:attrNameLst>
                                      </p:cBhvr>
                                      <p:to>
                                        <p:strVal val="visible"/>
                                      </p:to>
                                    </p:set>
                                    <p:animEffect transition="in" filter="fade">
                                      <p:cBhvr>
                                        <p:cTn id="64" dur="500"/>
                                        <p:tgtEl>
                                          <p:spTgt spid="7">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xEl>
                                              <p:pRg st="5" end="5"/>
                                            </p:txEl>
                                          </p:spTgt>
                                        </p:tgtEl>
                                        <p:attrNameLst>
                                          <p:attrName>style.visibility</p:attrName>
                                        </p:attrNameLst>
                                      </p:cBhvr>
                                      <p:to>
                                        <p:strVal val="visible"/>
                                      </p:to>
                                    </p:set>
                                    <p:animEffect transition="in" filter="fade">
                                      <p:cBhvr>
                                        <p:cTn id="69" dur="500"/>
                                        <p:tgtEl>
                                          <p:spTgt spid="7">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xEl>
                                              <p:pRg st="6" end="6"/>
                                            </p:txEl>
                                          </p:spTgt>
                                        </p:tgtEl>
                                        <p:attrNameLst>
                                          <p:attrName>style.visibility</p:attrName>
                                        </p:attrNameLst>
                                      </p:cBhvr>
                                      <p:to>
                                        <p:strVal val="visible"/>
                                      </p:to>
                                    </p:set>
                                    <p:animEffect transition="in" filter="fade">
                                      <p:cBhvr>
                                        <p:cTn id="74" dur="500"/>
                                        <p:tgtEl>
                                          <p:spTgt spid="7">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
                                            <p:txEl>
                                              <p:pRg st="7" end="7"/>
                                            </p:txEl>
                                          </p:spTgt>
                                        </p:tgtEl>
                                        <p:attrNameLst>
                                          <p:attrName>style.visibility</p:attrName>
                                        </p:attrNameLst>
                                      </p:cBhvr>
                                      <p:to>
                                        <p:strVal val="visible"/>
                                      </p:to>
                                    </p:set>
                                    <p:animEffect transition="in" filter="fade">
                                      <p:cBhvr>
                                        <p:cTn id="79" dur="500"/>
                                        <p:tgtEl>
                                          <p:spTgt spid="7">
                                            <p:txEl>
                                              <p:pRg st="7" end="7"/>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xEl>
                                              <p:pRg st="10" end="10"/>
                                            </p:txEl>
                                          </p:spTgt>
                                        </p:tgtEl>
                                        <p:attrNameLst>
                                          <p:attrName>style.visibility</p:attrName>
                                        </p:attrNameLst>
                                      </p:cBhvr>
                                      <p:to>
                                        <p:strVal val="visible"/>
                                      </p:to>
                                    </p:set>
                                    <p:animEffect transition="in" filter="fade">
                                      <p:cBhvr>
                                        <p:cTn id="84" dur="500"/>
                                        <p:tgtEl>
                                          <p:spTgt spid="7">
                                            <p:txEl>
                                              <p:pRg st="10" end="10"/>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xEl>
                                              <p:pRg st="11" end="11"/>
                                            </p:txEl>
                                          </p:spTgt>
                                        </p:tgtEl>
                                        <p:attrNameLst>
                                          <p:attrName>style.visibility</p:attrName>
                                        </p:attrNameLst>
                                      </p:cBhvr>
                                      <p:to>
                                        <p:strVal val="visible"/>
                                      </p:to>
                                    </p:set>
                                    <p:animEffect transition="in" filter="fade">
                                      <p:cBhvr>
                                        <p:cTn id="87" dur="500"/>
                                        <p:tgtEl>
                                          <p:spTgt spid="7">
                                            <p:txEl>
                                              <p:pRg st="11" end="11"/>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xEl>
                                              <p:pRg st="12" end="12"/>
                                            </p:txEl>
                                          </p:spTgt>
                                        </p:tgtEl>
                                        <p:attrNameLst>
                                          <p:attrName>style.visibility</p:attrName>
                                        </p:attrNameLst>
                                      </p:cBhvr>
                                      <p:to>
                                        <p:strVal val="visible"/>
                                      </p:to>
                                    </p:set>
                                    <p:animEffect transition="in" filter="fade">
                                      <p:cBhvr>
                                        <p:cTn id="90" dur="500"/>
                                        <p:tgtEl>
                                          <p:spTgt spid="7">
                                            <p:txEl>
                                              <p:pRg st="12" end="12"/>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7">
                                            <p:txEl>
                                              <p:pRg st="13" end="13"/>
                                            </p:txEl>
                                          </p:spTgt>
                                        </p:tgtEl>
                                        <p:attrNameLst>
                                          <p:attrName>style.visibility</p:attrName>
                                        </p:attrNameLst>
                                      </p:cBhvr>
                                      <p:to>
                                        <p:strVal val="visible"/>
                                      </p:to>
                                    </p:set>
                                    <p:animEffect transition="in" filter="fade">
                                      <p:cBhvr>
                                        <p:cTn id="93" dur="500"/>
                                        <p:tgtEl>
                                          <p:spTgt spid="7">
                                            <p:txEl>
                                              <p:pRg st="13" end="13"/>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7">
                                            <p:txEl>
                                              <p:pRg st="14" end="14"/>
                                            </p:txEl>
                                          </p:spTgt>
                                        </p:tgtEl>
                                        <p:attrNameLst>
                                          <p:attrName>style.visibility</p:attrName>
                                        </p:attrNameLst>
                                      </p:cBhvr>
                                      <p:to>
                                        <p:strVal val="visible"/>
                                      </p:to>
                                    </p:set>
                                    <p:animEffect transition="in" filter="fade">
                                      <p:cBhvr>
                                        <p:cTn id="96" dur="500"/>
                                        <p:tgtEl>
                                          <p:spTgt spid="7">
                                            <p:txEl>
                                              <p:pRg st="14" end="14"/>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
                                            <p:txEl>
                                              <p:pRg st="15" end="15"/>
                                            </p:txEl>
                                          </p:spTgt>
                                        </p:tgtEl>
                                        <p:attrNameLst>
                                          <p:attrName>style.visibility</p:attrName>
                                        </p:attrNameLst>
                                      </p:cBhvr>
                                      <p:to>
                                        <p:strVal val="visible"/>
                                      </p:to>
                                    </p:set>
                                    <p:animEffect transition="in" filter="fade">
                                      <p:cBhvr>
                                        <p:cTn id="99" dur="500"/>
                                        <p:tgtEl>
                                          <p:spTgt spid="7">
                                            <p:txEl>
                                              <p:pRg st="15" end="15"/>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7">
                                            <p:txEl>
                                              <p:pRg st="16" end="16"/>
                                            </p:txEl>
                                          </p:spTgt>
                                        </p:tgtEl>
                                        <p:attrNameLst>
                                          <p:attrName>style.visibility</p:attrName>
                                        </p:attrNameLst>
                                      </p:cBhvr>
                                      <p:to>
                                        <p:strVal val="visible"/>
                                      </p:to>
                                    </p:set>
                                    <p:animEffect transition="in" filter="fade">
                                      <p:cBhvr>
                                        <p:cTn id="102" dur="500"/>
                                        <p:tgtEl>
                                          <p:spTgt spid="7">
                                            <p:txEl>
                                              <p:pRg st="16" end="16"/>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7">
                                            <p:txEl>
                                              <p:pRg st="17" end="17"/>
                                            </p:txEl>
                                          </p:spTgt>
                                        </p:tgtEl>
                                        <p:attrNameLst>
                                          <p:attrName>style.visibility</p:attrName>
                                        </p:attrNameLst>
                                      </p:cBhvr>
                                      <p:to>
                                        <p:strVal val="visible"/>
                                      </p:to>
                                    </p:set>
                                    <p:animEffect transition="in" filter="fade">
                                      <p:cBhvr>
                                        <p:cTn id="105" dur="500"/>
                                        <p:tgtEl>
                                          <p:spTgt spid="7">
                                            <p:txEl>
                                              <p:pRg st="17" end="17"/>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1B2D-4442-4A95-B27F-69094964B04A}"/>
              </a:ext>
            </a:extLst>
          </p:cNvPr>
          <p:cNvSpPr>
            <a:spLocks noGrp="1"/>
          </p:cNvSpPr>
          <p:nvPr>
            <p:ph type="title"/>
          </p:nvPr>
        </p:nvSpPr>
        <p:spPr/>
        <p:txBody>
          <a:bodyPr/>
          <a:lstStyle/>
          <a:p>
            <a:r>
              <a:rPr lang="en-US" dirty="0"/>
              <a:t>Player</a:t>
            </a:r>
          </a:p>
        </p:txBody>
      </p:sp>
      <p:sp>
        <p:nvSpPr>
          <p:cNvPr id="4" name="Slide Number Placeholder 3">
            <a:extLst>
              <a:ext uri="{FF2B5EF4-FFF2-40B4-BE49-F238E27FC236}">
                <a16:creationId xmlns:a16="http://schemas.microsoft.com/office/drawing/2014/main" id="{8F748A8C-90AC-407F-BD28-64309F0E3FEE}"/>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
        <p:nvSpPr>
          <p:cNvPr id="5" name="Rectangle 4">
            <a:extLst>
              <a:ext uri="{FF2B5EF4-FFF2-40B4-BE49-F238E27FC236}">
                <a16:creationId xmlns:a16="http://schemas.microsoft.com/office/drawing/2014/main" id="{C792E669-30B0-462E-8671-8A5A8749E82B}"/>
              </a:ext>
            </a:extLst>
          </p:cNvPr>
          <p:cNvSpPr/>
          <p:nvPr/>
        </p:nvSpPr>
        <p:spPr>
          <a:xfrm>
            <a:off x="762000" y="749209"/>
            <a:ext cx="5181600" cy="383810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java.util.Scanner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Scanner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Scanner(System.</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 Maybe a name attribute?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"Your move player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ret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in</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.nextInt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todo</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error check and loop back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ret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AD21C5F-F52E-408F-929A-79AA3E687CDD}"/>
              </a:ext>
            </a:extLst>
          </p:cNvPr>
          <p:cNvSpPr txBox="1"/>
          <p:nvPr/>
        </p:nvSpPr>
        <p:spPr>
          <a:xfrm>
            <a:off x="5461152" y="74920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235523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8" end="18"/>
                                            </p:txEl>
                                          </p:spTgt>
                                        </p:tgtEl>
                                        <p:attrNameLst>
                                          <p:attrName>style.visibility</p:attrName>
                                        </p:attrNameLst>
                                      </p:cBhvr>
                                      <p:to>
                                        <p:strVal val="visible"/>
                                      </p:to>
                                    </p:set>
                                    <p:animEffect transition="in" filter="fade">
                                      <p:cBhvr>
                                        <p:cTn id="10" dur="500"/>
                                        <p:tgtEl>
                                          <p:spTgt spid="5">
                                            <p:txEl>
                                              <p:pRg st="18" end="1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fade">
                                      <p:cBhvr>
                                        <p:cTn id="21" dur="500"/>
                                        <p:tgtEl>
                                          <p:spTgt spid="5">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0" end="10"/>
                                            </p:txEl>
                                          </p:spTgt>
                                        </p:tgtEl>
                                        <p:attrNameLst>
                                          <p:attrName>style.visibility</p:attrName>
                                        </p:attrNameLst>
                                      </p:cBhvr>
                                      <p:to>
                                        <p:strVal val="visible"/>
                                      </p:to>
                                    </p:set>
                                    <p:animEffect transition="in" filter="fade">
                                      <p:cBhvr>
                                        <p:cTn id="26" dur="500"/>
                                        <p:tgtEl>
                                          <p:spTgt spid="5">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6" end="16"/>
                                            </p:txEl>
                                          </p:spTgt>
                                        </p:tgtEl>
                                        <p:attrNameLst>
                                          <p:attrName>style.visibility</p:attrName>
                                        </p:attrNameLst>
                                      </p:cBhvr>
                                      <p:to>
                                        <p:strVal val="visible"/>
                                      </p:to>
                                    </p:set>
                                    <p:animEffect transition="in" filter="fade">
                                      <p:cBhvr>
                                        <p:cTn id="29" dur="500"/>
                                        <p:tgtEl>
                                          <p:spTgt spid="5">
                                            <p:txEl>
                                              <p:pRg st="16" end="1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1" end="11"/>
                                            </p:txEl>
                                          </p:spTgt>
                                        </p:tgtEl>
                                        <p:attrNameLst>
                                          <p:attrName>style.visibility</p:attrName>
                                        </p:attrNameLst>
                                      </p:cBhvr>
                                      <p:to>
                                        <p:strVal val="visible"/>
                                      </p:to>
                                    </p:set>
                                    <p:animEffect transition="in" filter="fade">
                                      <p:cBhvr>
                                        <p:cTn id="34" dur="500"/>
                                        <p:tgtEl>
                                          <p:spTgt spid="5">
                                            <p:txEl>
                                              <p:pRg st="11" end="1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animEffect transition="in" filter="fade">
                                      <p:cBhvr>
                                        <p:cTn id="39" dur="500"/>
                                        <p:tgtEl>
                                          <p:spTgt spid="5">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500"/>
                                        <p:tgtEl>
                                          <p:spTgt spid="5">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fade">
                                      <p:cBhvr>
                                        <p:cTn id="49" dur="500"/>
                                        <p:tgtEl>
                                          <p:spTgt spid="5">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fade">
                                      <p:cBhvr>
                                        <p:cTn id="54" dur="500"/>
                                        <p:tgtEl>
                                          <p:spTgt spid="5">
                                            <p:txEl>
                                              <p:pRg st="13" end="1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animEffect transition="in" filter="fade">
                                      <p:cBhvr>
                                        <p:cTn id="59" dur="500"/>
                                        <p:tgtEl>
                                          <p:spTgt spid="5">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5" end="15"/>
                                            </p:txEl>
                                          </p:spTgt>
                                        </p:tgtEl>
                                        <p:attrNameLst>
                                          <p:attrName>style.visibility</p:attrName>
                                        </p:attrNameLst>
                                      </p:cBhvr>
                                      <p:to>
                                        <p:strVal val="visible"/>
                                      </p:to>
                                    </p:set>
                                    <p:animEffect transition="in" filter="fade">
                                      <p:cBhvr>
                                        <p:cTn id="64"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0724-5CDF-4364-A9D2-D90B44E0C7D1}"/>
              </a:ext>
            </a:extLst>
          </p:cNvPr>
          <p:cNvSpPr>
            <a:spLocks noGrp="1"/>
          </p:cNvSpPr>
          <p:nvPr>
            <p:ph type="title"/>
          </p:nvPr>
        </p:nvSpPr>
        <p:spPr/>
        <p:txBody>
          <a:bodyPr/>
          <a:lstStyle/>
          <a:p>
            <a:r>
              <a:rPr lang="en-US" dirty="0"/>
              <a:t>Types of Players</a:t>
            </a:r>
          </a:p>
        </p:txBody>
      </p:sp>
      <p:sp>
        <p:nvSpPr>
          <p:cNvPr id="4" name="Slide Number Placeholder 3">
            <a:extLst>
              <a:ext uri="{FF2B5EF4-FFF2-40B4-BE49-F238E27FC236}">
                <a16:creationId xmlns:a16="http://schemas.microsoft.com/office/drawing/2014/main" id="{161B786C-943B-4DBD-AC2D-5B205DC13121}"/>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5" name="Rectangle 4">
            <a:extLst>
              <a:ext uri="{FF2B5EF4-FFF2-40B4-BE49-F238E27FC236}">
                <a16:creationId xmlns:a16="http://schemas.microsoft.com/office/drawing/2014/main" id="{109BFB4D-C278-4BCC-B8A6-3EC60369009D}"/>
              </a:ext>
            </a:extLst>
          </p:cNvPr>
          <p:cNvSpPr/>
          <p:nvPr/>
        </p:nvSpPr>
        <p:spPr>
          <a:xfrm>
            <a:off x="533400" y="867248"/>
            <a:ext cx="5172997" cy="383810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MrRandom</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player2 = new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MrRandom</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Who cares what player1 and player2 are?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As long as they have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No way to say "player2 can be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OR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MrRandom</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We must pick a single type for variable "player2"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A379FE3B-F80E-48BB-89D0-9AD2BA3C8DCF}"/>
              </a:ext>
            </a:extLst>
          </p:cNvPr>
          <p:cNvCxnSpPr>
            <a:cxnSpLocks/>
            <a:endCxn id="7" idx="1"/>
          </p:cNvCxnSpPr>
          <p:nvPr/>
        </p:nvCxnSpPr>
        <p:spPr>
          <a:xfrm flipV="1">
            <a:off x="2590800" y="2085886"/>
            <a:ext cx="3444050" cy="1373532"/>
          </a:xfrm>
          <a:prstGeom prst="line">
            <a:avLst/>
          </a:prstGeom>
          <a:ln w="254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6B9C51F-B846-4D93-B354-532368FBD92F}"/>
              </a:ext>
            </a:extLst>
          </p:cNvPr>
          <p:cNvSpPr txBox="1"/>
          <p:nvPr/>
        </p:nvSpPr>
        <p:spPr>
          <a:xfrm>
            <a:off x="6034850" y="1485721"/>
            <a:ext cx="2638731" cy="1200329"/>
          </a:xfrm>
          <a:prstGeom prst="rect">
            <a:avLst/>
          </a:prstGeom>
          <a:noFill/>
        </p:spPr>
        <p:txBody>
          <a:bodyPr wrap="square" rtlCol="0">
            <a:spAutoFit/>
          </a:bodyPr>
          <a:lstStyle/>
          <a:p>
            <a:r>
              <a:rPr lang="en-US" b="1" dirty="0">
                <a:solidFill>
                  <a:srgbClr val="FF0000"/>
                </a:solidFill>
              </a:rPr>
              <a:t>I don’t care what type this object is. I just care that it has a “</a:t>
            </a:r>
            <a:r>
              <a:rPr lang="en-US" b="1" dirty="0" err="1">
                <a:solidFill>
                  <a:srgbClr val="FF0000"/>
                </a:solidFill>
              </a:rPr>
              <a:t>getMove</a:t>
            </a:r>
            <a:r>
              <a:rPr lang="en-US" b="1" dirty="0">
                <a:solidFill>
                  <a:srgbClr val="FF0000"/>
                </a:solidFill>
              </a:rPr>
              <a:t>” method.</a:t>
            </a:r>
          </a:p>
        </p:txBody>
      </p:sp>
      <p:sp>
        <p:nvSpPr>
          <p:cNvPr id="9" name="TextBox 8">
            <a:extLst>
              <a:ext uri="{FF2B5EF4-FFF2-40B4-BE49-F238E27FC236}">
                <a16:creationId xmlns:a16="http://schemas.microsoft.com/office/drawing/2014/main" id="{63AAA83D-3932-4BFA-94DA-41D3406D2B13}"/>
              </a:ext>
            </a:extLst>
          </p:cNvPr>
          <p:cNvSpPr txBox="1"/>
          <p:nvPr/>
        </p:nvSpPr>
        <p:spPr>
          <a:xfrm>
            <a:off x="6011911" y="2814291"/>
            <a:ext cx="2638731" cy="923330"/>
          </a:xfrm>
          <a:prstGeom prst="rect">
            <a:avLst/>
          </a:prstGeom>
          <a:noFill/>
        </p:spPr>
        <p:txBody>
          <a:bodyPr wrap="square" rtlCol="0">
            <a:spAutoFit/>
          </a:bodyPr>
          <a:lstStyle/>
          <a:p>
            <a:r>
              <a:rPr lang="en-US" b="1" dirty="0">
                <a:solidFill>
                  <a:srgbClr val="FF0000"/>
                </a:solidFill>
              </a:rPr>
              <a:t>I don’t care what the method does. All I care about is the name.</a:t>
            </a:r>
          </a:p>
        </p:txBody>
      </p:sp>
      <p:sp>
        <p:nvSpPr>
          <p:cNvPr id="10" name="TextBox 9">
            <a:extLst>
              <a:ext uri="{FF2B5EF4-FFF2-40B4-BE49-F238E27FC236}">
                <a16:creationId xmlns:a16="http://schemas.microsoft.com/office/drawing/2014/main" id="{8D4FEC34-95CE-421A-8038-460B46BA579D}"/>
              </a:ext>
            </a:extLst>
          </p:cNvPr>
          <p:cNvSpPr txBox="1"/>
          <p:nvPr/>
        </p:nvSpPr>
        <p:spPr>
          <a:xfrm>
            <a:off x="6248400" y="3749673"/>
            <a:ext cx="1914830" cy="369332"/>
          </a:xfrm>
          <a:prstGeom prst="rect">
            <a:avLst/>
          </a:prstGeom>
          <a:noFill/>
        </p:spPr>
        <p:txBody>
          <a:bodyPr wrap="square" rtlCol="0">
            <a:spAutoFit/>
          </a:bodyPr>
          <a:lstStyle/>
          <a:p>
            <a:r>
              <a:rPr lang="en-US" b="1" dirty="0">
                <a:solidFill>
                  <a:srgbClr val="FF0000"/>
                </a:solidFill>
              </a:rPr>
              <a:t>And arguments.</a:t>
            </a:r>
          </a:p>
        </p:txBody>
      </p:sp>
      <p:cxnSp>
        <p:nvCxnSpPr>
          <p:cNvPr id="12" name="Straight Connector 11">
            <a:extLst>
              <a:ext uri="{FF2B5EF4-FFF2-40B4-BE49-F238E27FC236}">
                <a16:creationId xmlns:a16="http://schemas.microsoft.com/office/drawing/2014/main" id="{16120DDC-82AF-424F-AC6A-7D6E604C67D9}"/>
              </a:ext>
            </a:extLst>
          </p:cNvPr>
          <p:cNvCxnSpPr>
            <a:cxnSpLocks/>
            <a:endCxn id="7" idx="1"/>
          </p:cNvCxnSpPr>
          <p:nvPr/>
        </p:nvCxnSpPr>
        <p:spPr>
          <a:xfrm flipV="1">
            <a:off x="2680520" y="2085886"/>
            <a:ext cx="3354330" cy="1964644"/>
          </a:xfrm>
          <a:prstGeom prst="line">
            <a:avLst/>
          </a:prstGeom>
          <a:ln w="254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5E78973-F10B-4CDD-B298-AAEE8D908B1D}"/>
              </a:ext>
            </a:extLst>
          </p:cNvPr>
          <p:cNvSpPr txBox="1"/>
          <p:nvPr/>
        </p:nvSpPr>
        <p:spPr>
          <a:xfrm>
            <a:off x="5223949" y="867248"/>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159602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fade">
                                      <p:cBhvr>
                                        <p:cTn id="12" dur="500"/>
                                        <p:tgtEl>
                                          <p:spTgt spid="5">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9" end="9"/>
                                            </p:txEl>
                                          </p:spTgt>
                                        </p:tgtEl>
                                        <p:attrNameLst>
                                          <p:attrName>style.visibility</p:attrName>
                                        </p:attrNameLst>
                                      </p:cBhvr>
                                      <p:to>
                                        <p:strVal val="visible"/>
                                      </p:to>
                                    </p:set>
                                    <p:animEffect transition="in" filter="fade">
                                      <p:cBhvr>
                                        <p:cTn id="20" dur="500"/>
                                        <p:tgtEl>
                                          <p:spTgt spid="5">
                                            <p:txEl>
                                              <p:pRg st="9" end="9"/>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Effect transition="in" filter="fade">
                                      <p:cBhvr>
                                        <p:cTn id="23" dur="500"/>
                                        <p:tgtEl>
                                          <p:spTgt spid="5">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par>
                                <p:cTn id="32" presetID="22" presetClass="entr" presetSubtype="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oy&#10;&#10;Description automatically generated">
            <a:extLst>
              <a:ext uri="{FF2B5EF4-FFF2-40B4-BE49-F238E27FC236}">
                <a16:creationId xmlns:a16="http://schemas.microsoft.com/office/drawing/2014/main" id="{28F40AEC-576F-4933-B26D-532471D0FE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7016" y="1729423"/>
            <a:ext cx="2795984" cy="2236787"/>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81000" y="982980"/>
            <a:ext cx="6629400" cy="2971800"/>
          </a:xfrm>
        </p:spPr>
        <p:txBody>
          <a:bodyPr/>
          <a:lstStyle/>
          <a:p>
            <a:r>
              <a:rPr lang="en-US" dirty="0"/>
              <a:t>Make a program that plays four games at once.</a:t>
            </a:r>
          </a:p>
          <a:p>
            <a:r>
              <a:rPr lang="en-US" dirty="0"/>
              <a:t>Create 3 players to participate in the four games. Let them be ‘X’ in some games and ‘O’ in others.</a:t>
            </a:r>
          </a:p>
          <a:p>
            <a:r>
              <a:rPr lang="en-US" dirty="0"/>
              <a:t>Prompt the players one at a time for their move.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17</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https://www.amazon.com/Tic-Tac-Autonomous-Playing-Book/dp/1594746877</a:t>
            </a:r>
            <a:endParaRPr lang="en-US" dirty="0"/>
          </a:p>
          <a:p>
            <a:pPr marL="0" indent="0">
              <a:buNone/>
            </a:pPr>
            <a:endParaRPr lang="en-US" dirty="0"/>
          </a:p>
          <a:p>
            <a:pPr marL="0" indent="0">
              <a:buNone/>
            </a:pPr>
            <a:r>
              <a:rPr lang="en-US" dirty="0">
                <a:hlinkClick r:id="rId4"/>
              </a:rPr>
              <a:t>https://towardsdatascience.com/tic-tac-toe-creating-unbeatable-ai-with-minimax-algorithm-8af9e52c1e7d</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a:extLst>
              <a:ext uri="{FF2B5EF4-FFF2-40B4-BE49-F238E27FC236}">
                <a16:creationId xmlns:a16="http://schemas.microsoft.com/office/drawing/2014/main" id="{8CF14ABD-F225-452B-A5B8-842F9A7F798F}"/>
              </a:ext>
            </a:extLst>
          </p:cNvPr>
          <p:cNvPicPr>
            <a:picLocks noChangeAspect="1"/>
          </p:cNvPicPr>
          <p:nvPr/>
        </p:nvPicPr>
        <p:blipFill>
          <a:blip r:embed="rId5"/>
          <a:stretch>
            <a:fillRect/>
          </a:stretch>
        </p:blipFill>
        <p:spPr>
          <a:xfrm>
            <a:off x="3200399" y="2977606"/>
            <a:ext cx="3068265" cy="1712661"/>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What objects do you see?</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3</a:t>
            </a:fld>
            <a:endParaRPr lang="en-US" dirty="0"/>
          </a:p>
        </p:txBody>
      </p:sp>
      <p:pic>
        <p:nvPicPr>
          <p:cNvPr id="9" name="Picture 8">
            <a:extLst>
              <a:ext uri="{FF2B5EF4-FFF2-40B4-BE49-F238E27FC236}">
                <a16:creationId xmlns:a16="http://schemas.microsoft.com/office/drawing/2014/main" id="{A91315B1-2635-430F-B46B-B2C5426CADAB}"/>
              </a:ext>
            </a:extLst>
          </p:cNvPr>
          <p:cNvPicPr>
            <a:picLocks noChangeAspect="1"/>
          </p:cNvPicPr>
          <p:nvPr/>
        </p:nvPicPr>
        <p:blipFill>
          <a:blip r:embed="rId3"/>
          <a:stretch>
            <a:fillRect/>
          </a:stretch>
        </p:blipFill>
        <p:spPr>
          <a:xfrm>
            <a:off x="2514600" y="1460684"/>
            <a:ext cx="3793894" cy="2215728"/>
          </a:xfrm>
          <a:prstGeom prst="rect">
            <a:avLst/>
          </a:prstGeom>
        </p:spPr>
      </p:pic>
      <p:sp>
        <p:nvSpPr>
          <p:cNvPr id="11" name="TextBox 10">
            <a:extLst>
              <a:ext uri="{FF2B5EF4-FFF2-40B4-BE49-F238E27FC236}">
                <a16:creationId xmlns:a16="http://schemas.microsoft.com/office/drawing/2014/main" id="{934D3BA2-2006-47DD-BCB3-6229E681E85D}"/>
              </a:ext>
            </a:extLst>
          </p:cNvPr>
          <p:cNvSpPr txBox="1"/>
          <p:nvPr/>
        </p:nvSpPr>
        <p:spPr>
          <a:xfrm>
            <a:off x="2453640" y="3818422"/>
            <a:ext cx="1524000" cy="369332"/>
          </a:xfrm>
          <a:prstGeom prst="rect">
            <a:avLst/>
          </a:prstGeom>
          <a:noFill/>
        </p:spPr>
        <p:txBody>
          <a:bodyPr wrap="square" rtlCol="0">
            <a:spAutoFit/>
          </a:bodyPr>
          <a:lstStyle/>
          <a:p>
            <a:r>
              <a:rPr lang="en-US" dirty="0"/>
              <a:t>Game Board</a:t>
            </a:r>
          </a:p>
        </p:txBody>
      </p:sp>
      <p:sp>
        <p:nvSpPr>
          <p:cNvPr id="12" name="TextBox 11">
            <a:extLst>
              <a:ext uri="{FF2B5EF4-FFF2-40B4-BE49-F238E27FC236}">
                <a16:creationId xmlns:a16="http://schemas.microsoft.com/office/drawing/2014/main" id="{85B73C25-9FD1-4C5A-95FF-5FE2B5F3D5D2}"/>
              </a:ext>
            </a:extLst>
          </p:cNvPr>
          <p:cNvSpPr txBox="1"/>
          <p:nvPr/>
        </p:nvSpPr>
        <p:spPr>
          <a:xfrm>
            <a:off x="5136746" y="3818422"/>
            <a:ext cx="822094" cy="369332"/>
          </a:xfrm>
          <a:prstGeom prst="rect">
            <a:avLst/>
          </a:prstGeom>
          <a:noFill/>
        </p:spPr>
        <p:txBody>
          <a:bodyPr wrap="square" rtlCol="0">
            <a:spAutoFit/>
          </a:bodyPr>
          <a:lstStyle/>
          <a:p>
            <a:r>
              <a:rPr lang="en-US" dirty="0"/>
              <a:t>Cells</a:t>
            </a:r>
          </a:p>
        </p:txBody>
      </p:sp>
      <p:sp>
        <p:nvSpPr>
          <p:cNvPr id="13" name="TextBox 12">
            <a:extLst>
              <a:ext uri="{FF2B5EF4-FFF2-40B4-BE49-F238E27FC236}">
                <a16:creationId xmlns:a16="http://schemas.microsoft.com/office/drawing/2014/main" id="{8C29903C-0178-4045-AFF4-9229529C0EA4}"/>
              </a:ext>
            </a:extLst>
          </p:cNvPr>
          <p:cNvSpPr txBox="1"/>
          <p:nvPr/>
        </p:nvSpPr>
        <p:spPr>
          <a:xfrm>
            <a:off x="1170536" y="3024380"/>
            <a:ext cx="1143000" cy="369332"/>
          </a:xfrm>
          <a:prstGeom prst="rect">
            <a:avLst/>
          </a:prstGeom>
          <a:noFill/>
        </p:spPr>
        <p:txBody>
          <a:bodyPr wrap="square" rtlCol="0">
            <a:spAutoFit/>
          </a:bodyPr>
          <a:lstStyle/>
          <a:p>
            <a:r>
              <a:rPr lang="en-US" dirty="0"/>
              <a:t>Tokens</a:t>
            </a:r>
          </a:p>
        </p:txBody>
      </p:sp>
      <p:sp>
        <p:nvSpPr>
          <p:cNvPr id="14" name="TextBox 13">
            <a:extLst>
              <a:ext uri="{FF2B5EF4-FFF2-40B4-BE49-F238E27FC236}">
                <a16:creationId xmlns:a16="http://schemas.microsoft.com/office/drawing/2014/main" id="{2D4B7569-EC6A-4A0D-A0D0-4074B3D2984A}"/>
              </a:ext>
            </a:extLst>
          </p:cNvPr>
          <p:cNvSpPr txBox="1"/>
          <p:nvPr/>
        </p:nvSpPr>
        <p:spPr>
          <a:xfrm>
            <a:off x="3342236" y="599345"/>
            <a:ext cx="1524000" cy="369332"/>
          </a:xfrm>
          <a:prstGeom prst="rect">
            <a:avLst/>
          </a:prstGeom>
          <a:noFill/>
        </p:spPr>
        <p:txBody>
          <a:bodyPr wrap="square" rtlCol="0">
            <a:spAutoFit/>
          </a:bodyPr>
          <a:lstStyle/>
          <a:p>
            <a:r>
              <a:rPr lang="en-US" dirty="0"/>
              <a:t>Two Players</a:t>
            </a:r>
          </a:p>
        </p:txBody>
      </p:sp>
      <p:sp>
        <p:nvSpPr>
          <p:cNvPr id="16" name="TextBox 15">
            <a:extLst>
              <a:ext uri="{FF2B5EF4-FFF2-40B4-BE49-F238E27FC236}">
                <a16:creationId xmlns:a16="http://schemas.microsoft.com/office/drawing/2014/main" id="{5097701D-9EEA-4A85-BB61-78167E1A3DE8}"/>
              </a:ext>
            </a:extLst>
          </p:cNvPr>
          <p:cNvSpPr txBox="1"/>
          <p:nvPr/>
        </p:nvSpPr>
        <p:spPr>
          <a:xfrm>
            <a:off x="6591300" y="2827696"/>
            <a:ext cx="1524000" cy="369332"/>
          </a:xfrm>
          <a:prstGeom prst="rect">
            <a:avLst/>
          </a:prstGeom>
          <a:noFill/>
        </p:spPr>
        <p:txBody>
          <a:bodyPr wrap="square" rtlCol="0">
            <a:spAutoFit/>
          </a:bodyPr>
          <a:lstStyle/>
          <a:p>
            <a:r>
              <a:rPr lang="en-US" dirty="0"/>
              <a:t>Timer</a:t>
            </a:r>
          </a:p>
        </p:txBody>
      </p:sp>
      <p:sp>
        <p:nvSpPr>
          <p:cNvPr id="17" name="TextBox 16">
            <a:extLst>
              <a:ext uri="{FF2B5EF4-FFF2-40B4-BE49-F238E27FC236}">
                <a16:creationId xmlns:a16="http://schemas.microsoft.com/office/drawing/2014/main" id="{7D1270FC-98F8-4125-930D-3660FAAC8629}"/>
              </a:ext>
            </a:extLst>
          </p:cNvPr>
          <p:cNvSpPr txBox="1"/>
          <p:nvPr/>
        </p:nvSpPr>
        <p:spPr>
          <a:xfrm>
            <a:off x="1371600" y="2351196"/>
            <a:ext cx="1524000" cy="369332"/>
          </a:xfrm>
          <a:prstGeom prst="rect">
            <a:avLst/>
          </a:prstGeom>
          <a:noFill/>
        </p:spPr>
        <p:txBody>
          <a:bodyPr wrap="square" rtlCol="0">
            <a:spAutoFit/>
          </a:bodyPr>
          <a:lstStyle/>
          <a:p>
            <a:r>
              <a:rPr lang="en-US" dirty="0"/>
              <a:t>Grass</a:t>
            </a:r>
          </a:p>
        </p:txBody>
      </p:sp>
      <p:sp>
        <p:nvSpPr>
          <p:cNvPr id="18" name="TextBox 17">
            <a:extLst>
              <a:ext uri="{FF2B5EF4-FFF2-40B4-BE49-F238E27FC236}">
                <a16:creationId xmlns:a16="http://schemas.microsoft.com/office/drawing/2014/main" id="{7F0D29A0-B8E9-4BD2-A4FE-49A6E2997097}"/>
              </a:ext>
            </a:extLst>
          </p:cNvPr>
          <p:cNvSpPr txBox="1"/>
          <p:nvPr/>
        </p:nvSpPr>
        <p:spPr>
          <a:xfrm>
            <a:off x="1524000" y="1572352"/>
            <a:ext cx="1524000" cy="369332"/>
          </a:xfrm>
          <a:prstGeom prst="rect">
            <a:avLst/>
          </a:prstGeom>
          <a:noFill/>
        </p:spPr>
        <p:txBody>
          <a:bodyPr wrap="square" rtlCol="0">
            <a:spAutoFit/>
          </a:bodyPr>
          <a:lstStyle/>
          <a:p>
            <a:r>
              <a:rPr lang="en-US" dirty="0"/>
              <a:t>Tree</a:t>
            </a:r>
          </a:p>
        </p:txBody>
      </p:sp>
      <p:sp>
        <p:nvSpPr>
          <p:cNvPr id="19" name="TextBox 18">
            <a:extLst>
              <a:ext uri="{FF2B5EF4-FFF2-40B4-BE49-F238E27FC236}">
                <a16:creationId xmlns:a16="http://schemas.microsoft.com/office/drawing/2014/main" id="{50381AC2-45D4-49D9-9F20-E4447395F617}"/>
              </a:ext>
            </a:extLst>
          </p:cNvPr>
          <p:cNvSpPr txBox="1"/>
          <p:nvPr/>
        </p:nvSpPr>
        <p:spPr>
          <a:xfrm>
            <a:off x="5958407" y="1054191"/>
            <a:ext cx="1524000" cy="369332"/>
          </a:xfrm>
          <a:prstGeom prst="rect">
            <a:avLst/>
          </a:prstGeom>
          <a:noFill/>
        </p:spPr>
        <p:txBody>
          <a:bodyPr wrap="square" rtlCol="0">
            <a:spAutoFit/>
          </a:bodyPr>
          <a:lstStyle/>
          <a:p>
            <a:r>
              <a:rPr lang="en-US" dirty="0"/>
              <a:t>Hat</a:t>
            </a:r>
          </a:p>
        </p:txBody>
      </p:sp>
      <p:sp>
        <p:nvSpPr>
          <p:cNvPr id="20" name="TextBox 19">
            <a:extLst>
              <a:ext uri="{FF2B5EF4-FFF2-40B4-BE49-F238E27FC236}">
                <a16:creationId xmlns:a16="http://schemas.microsoft.com/office/drawing/2014/main" id="{96BDBE6C-7A7A-4163-AA38-1283374AE9C0}"/>
              </a:ext>
            </a:extLst>
          </p:cNvPr>
          <p:cNvSpPr txBox="1"/>
          <p:nvPr/>
        </p:nvSpPr>
        <p:spPr>
          <a:xfrm>
            <a:off x="6629400" y="3339732"/>
            <a:ext cx="1524000" cy="369332"/>
          </a:xfrm>
          <a:prstGeom prst="rect">
            <a:avLst/>
          </a:prstGeom>
          <a:noFill/>
        </p:spPr>
        <p:txBody>
          <a:bodyPr wrap="square" rtlCol="0">
            <a:spAutoFit/>
          </a:bodyPr>
          <a:lstStyle/>
          <a:p>
            <a:r>
              <a:rPr lang="en-US" dirty="0"/>
              <a:t>Shoes</a:t>
            </a:r>
          </a:p>
        </p:txBody>
      </p:sp>
      <p:cxnSp>
        <p:nvCxnSpPr>
          <p:cNvPr id="22" name="Straight Arrow Connector 21">
            <a:extLst>
              <a:ext uri="{FF2B5EF4-FFF2-40B4-BE49-F238E27FC236}">
                <a16:creationId xmlns:a16="http://schemas.microsoft.com/office/drawing/2014/main" id="{8C773B6A-8784-47BD-925E-9BA2BBD65A3E}"/>
              </a:ext>
            </a:extLst>
          </p:cNvPr>
          <p:cNvCxnSpPr/>
          <p:nvPr/>
        </p:nvCxnSpPr>
        <p:spPr>
          <a:xfrm flipV="1">
            <a:off x="2072640" y="1629521"/>
            <a:ext cx="883920" cy="142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82CD23-57CD-4A9F-BF7A-F1031C547EAD}"/>
              </a:ext>
            </a:extLst>
          </p:cNvPr>
          <p:cNvCxnSpPr>
            <a:cxnSpLocks/>
          </p:cNvCxnSpPr>
          <p:nvPr/>
        </p:nvCxnSpPr>
        <p:spPr>
          <a:xfrm flipV="1">
            <a:off x="2057400" y="2249778"/>
            <a:ext cx="899160" cy="291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436CCC-BC58-44A3-9730-8B06DD413776}"/>
              </a:ext>
            </a:extLst>
          </p:cNvPr>
          <p:cNvCxnSpPr>
            <a:cxnSpLocks/>
          </p:cNvCxnSpPr>
          <p:nvPr/>
        </p:nvCxnSpPr>
        <p:spPr>
          <a:xfrm>
            <a:off x="2008736" y="3220908"/>
            <a:ext cx="1008784" cy="25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2CE460F-6FFA-4170-B813-31EED9A44050}"/>
              </a:ext>
            </a:extLst>
          </p:cNvPr>
          <p:cNvCxnSpPr>
            <a:cxnSpLocks/>
          </p:cNvCxnSpPr>
          <p:nvPr/>
        </p:nvCxnSpPr>
        <p:spPr>
          <a:xfrm>
            <a:off x="2001116" y="3220908"/>
            <a:ext cx="1808884" cy="291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E478CE-1064-460B-90E0-8606A53B2D0D}"/>
              </a:ext>
            </a:extLst>
          </p:cNvPr>
          <p:cNvCxnSpPr>
            <a:cxnSpLocks/>
          </p:cNvCxnSpPr>
          <p:nvPr/>
        </p:nvCxnSpPr>
        <p:spPr>
          <a:xfrm flipV="1">
            <a:off x="3097530" y="3523306"/>
            <a:ext cx="407670" cy="3401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CEA270-5228-4E30-A9C4-40AE66F2712A}"/>
              </a:ext>
            </a:extLst>
          </p:cNvPr>
          <p:cNvCxnSpPr>
            <a:cxnSpLocks/>
          </p:cNvCxnSpPr>
          <p:nvPr/>
        </p:nvCxnSpPr>
        <p:spPr>
          <a:xfrm flipH="1" flipV="1">
            <a:off x="5212080" y="3314700"/>
            <a:ext cx="289560" cy="50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6F477D0-4148-4D60-8D96-5DE83DCE4634}"/>
              </a:ext>
            </a:extLst>
          </p:cNvPr>
          <p:cNvCxnSpPr>
            <a:cxnSpLocks/>
            <a:stCxn id="19" idx="1"/>
          </p:cNvCxnSpPr>
          <p:nvPr/>
        </p:nvCxnSpPr>
        <p:spPr>
          <a:xfrm flipH="1">
            <a:off x="4671061" y="1238857"/>
            <a:ext cx="1287346" cy="5366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CB0DDBA-334D-4BED-A9FF-B3BCA3866FDC}"/>
              </a:ext>
            </a:extLst>
          </p:cNvPr>
          <p:cNvCxnSpPr>
            <a:cxnSpLocks/>
          </p:cNvCxnSpPr>
          <p:nvPr/>
        </p:nvCxnSpPr>
        <p:spPr>
          <a:xfrm>
            <a:off x="3566160" y="923674"/>
            <a:ext cx="906781" cy="801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CD54C5-7900-401D-ACD4-5A62B9866B71}"/>
              </a:ext>
            </a:extLst>
          </p:cNvPr>
          <p:cNvCxnSpPr>
            <a:cxnSpLocks/>
          </p:cNvCxnSpPr>
          <p:nvPr/>
        </p:nvCxnSpPr>
        <p:spPr>
          <a:xfrm>
            <a:off x="3566160" y="923674"/>
            <a:ext cx="553922" cy="848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FE6294-BAB9-4DE5-A70D-15AF697A2077}"/>
              </a:ext>
            </a:extLst>
          </p:cNvPr>
          <p:cNvCxnSpPr>
            <a:cxnSpLocks/>
            <a:stCxn id="16" idx="1"/>
          </p:cNvCxnSpPr>
          <p:nvPr/>
        </p:nvCxnSpPr>
        <p:spPr>
          <a:xfrm flipH="1" flipV="1">
            <a:off x="5715002" y="2628902"/>
            <a:ext cx="876298" cy="383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D53E3DA-A386-4BE7-A340-D6601279E66C}"/>
              </a:ext>
            </a:extLst>
          </p:cNvPr>
          <p:cNvCxnSpPr>
            <a:cxnSpLocks/>
          </p:cNvCxnSpPr>
          <p:nvPr/>
        </p:nvCxnSpPr>
        <p:spPr>
          <a:xfrm flipH="1" flipV="1">
            <a:off x="6098944" y="3204818"/>
            <a:ext cx="538076" cy="318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6DAFF6-65BE-45C1-9F79-BAC46B6D7811}"/>
              </a:ext>
            </a:extLst>
          </p:cNvPr>
          <p:cNvSpPr txBox="1"/>
          <p:nvPr/>
        </p:nvSpPr>
        <p:spPr>
          <a:xfrm>
            <a:off x="5356860" y="4122315"/>
            <a:ext cx="2948940" cy="461665"/>
          </a:xfrm>
          <a:prstGeom prst="rect">
            <a:avLst/>
          </a:prstGeom>
          <a:noFill/>
        </p:spPr>
        <p:txBody>
          <a:bodyPr wrap="square" rtlCol="0">
            <a:spAutoFit/>
          </a:bodyPr>
          <a:lstStyle/>
          <a:p>
            <a:pPr marL="171450" indent="-171450">
              <a:buFontTx/>
              <a:buChar char="-"/>
            </a:pPr>
            <a:r>
              <a:rPr lang="en-US" sz="1200" dirty="0">
                <a:solidFill>
                  <a:schemeClr val="accent1"/>
                </a:solidFill>
              </a:rPr>
              <a:t>Relationship! Can have zero or one token</a:t>
            </a:r>
          </a:p>
          <a:p>
            <a:pPr marL="171450" indent="-171450">
              <a:buFontTx/>
              <a:buChar char="-"/>
            </a:pPr>
            <a:r>
              <a:rPr lang="en-US" sz="1200" dirty="0">
                <a:solidFill>
                  <a:schemeClr val="accent1"/>
                </a:solidFill>
              </a:rPr>
              <a:t>Can’t change during play</a:t>
            </a:r>
          </a:p>
        </p:txBody>
      </p:sp>
      <p:sp>
        <p:nvSpPr>
          <p:cNvPr id="49" name="TextBox 48">
            <a:extLst>
              <a:ext uri="{FF2B5EF4-FFF2-40B4-BE49-F238E27FC236}">
                <a16:creationId xmlns:a16="http://schemas.microsoft.com/office/drawing/2014/main" id="{4B2A214C-710C-46AE-8C03-1F76CA34A924}"/>
              </a:ext>
            </a:extLst>
          </p:cNvPr>
          <p:cNvSpPr txBox="1"/>
          <p:nvPr/>
        </p:nvSpPr>
        <p:spPr>
          <a:xfrm>
            <a:off x="2586990" y="4120348"/>
            <a:ext cx="2279246" cy="646331"/>
          </a:xfrm>
          <a:prstGeom prst="rect">
            <a:avLst/>
          </a:prstGeom>
          <a:noFill/>
        </p:spPr>
        <p:txBody>
          <a:bodyPr wrap="square" rtlCol="0">
            <a:spAutoFit/>
          </a:bodyPr>
          <a:lstStyle/>
          <a:p>
            <a:pPr marL="171450" indent="-171450">
              <a:buFontTx/>
              <a:buChar char="-"/>
            </a:pPr>
            <a:r>
              <a:rPr lang="en-US" sz="1200" dirty="0">
                <a:solidFill>
                  <a:schemeClr val="accent1"/>
                </a:solidFill>
              </a:rPr>
              <a:t>Exactly 9 cells</a:t>
            </a:r>
          </a:p>
          <a:p>
            <a:pPr marL="171450" indent="-171450">
              <a:buFontTx/>
              <a:buChar char="-"/>
            </a:pPr>
            <a:r>
              <a:rPr lang="en-US" sz="1200" dirty="0">
                <a:solidFill>
                  <a:schemeClr val="accent1"/>
                </a:solidFill>
              </a:rPr>
              <a:t>Starts empty</a:t>
            </a:r>
          </a:p>
          <a:p>
            <a:pPr marL="171450" indent="-171450">
              <a:buFontTx/>
              <a:buChar char="-"/>
            </a:pPr>
            <a:r>
              <a:rPr lang="en-US" sz="1200" dirty="0">
                <a:solidFill>
                  <a:schemeClr val="accent1"/>
                </a:solidFill>
              </a:rPr>
              <a:t>Rules about wins and tie</a:t>
            </a:r>
          </a:p>
        </p:txBody>
      </p:sp>
      <p:sp>
        <p:nvSpPr>
          <p:cNvPr id="50" name="TextBox 49">
            <a:extLst>
              <a:ext uri="{FF2B5EF4-FFF2-40B4-BE49-F238E27FC236}">
                <a16:creationId xmlns:a16="http://schemas.microsoft.com/office/drawing/2014/main" id="{904A4075-D8F9-40D0-BA2C-728712DBD952}"/>
              </a:ext>
            </a:extLst>
          </p:cNvPr>
          <p:cNvSpPr txBox="1"/>
          <p:nvPr/>
        </p:nvSpPr>
        <p:spPr>
          <a:xfrm>
            <a:off x="1249161" y="3321990"/>
            <a:ext cx="1519151" cy="276999"/>
          </a:xfrm>
          <a:prstGeom prst="rect">
            <a:avLst/>
          </a:prstGeom>
          <a:noFill/>
        </p:spPr>
        <p:txBody>
          <a:bodyPr wrap="square" rtlCol="0">
            <a:spAutoFit/>
          </a:bodyPr>
          <a:lstStyle/>
          <a:p>
            <a:pPr marL="171450" indent="-171450">
              <a:buFontTx/>
              <a:buChar char="-"/>
            </a:pPr>
            <a:r>
              <a:rPr lang="en-US" sz="1200" dirty="0">
                <a:solidFill>
                  <a:schemeClr val="accent1"/>
                </a:solidFill>
              </a:rPr>
              <a:t>Exactly 2 kinds</a:t>
            </a:r>
          </a:p>
        </p:txBody>
      </p:sp>
      <p:sp>
        <p:nvSpPr>
          <p:cNvPr id="53" name="TextBox 52">
            <a:extLst>
              <a:ext uri="{FF2B5EF4-FFF2-40B4-BE49-F238E27FC236}">
                <a16:creationId xmlns:a16="http://schemas.microsoft.com/office/drawing/2014/main" id="{74FFC866-DED0-484C-9AA2-A4BAA86E47D0}"/>
              </a:ext>
            </a:extLst>
          </p:cNvPr>
          <p:cNvSpPr txBox="1"/>
          <p:nvPr/>
        </p:nvSpPr>
        <p:spPr>
          <a:xfrm>
            <a:off x="3810000" y="878248"/>
            <a:ext cx="2279246" cy="461665"/>
          </a:xfrm>
          <a:prstGeom prst="rect">
            <a:avLst/>
          </a:prstGeom>
          <a:noFill/>
        </p:spPr>
        <p:txBody>
          <a:bodyPr wrap="square" rtlCol="0">
            <a:spAutoFit/>
          </a:bodyPr>
          <a:lstStyle/>
          <a:p>
            <a:pPr marL="171450" indent="-171450">
              <a:buFontTx/>
              <a:buChar char="-"/>
            </a:pPr>
            <a:r>
              <a:rPr lang="en-US" sz="1200" dirty="0">
                <a:solidFill>
                  <a:schemeClr val="accent1"/>
                </a:solidFill>
              </a:rPr>
              <a:t>Computer, human, others?</a:t>
            </a:r>
          </a:p>
          <a:p>
            <a:pPr marL="171450" indent="-171450">
              <a:buFontTx/>
              <a:buChar char="-"/>
            </a:pPr>
            <a:r>
              <a:rPr lang="en-US" sz="1200" dirty="0">
                <a:solidFill>
                  <a:schemeClr val="accent1"/>
                </a:solidFill>
              </a:rPr>
              <a:t>Has a token</a:t>
            </a:r>
          </a:p>
        </p:txBody>
      </p:sp>
    </p:spTree>
    <p:extLst>
      <p:ext uri="{BB962C8B-B14F-4D97-AF65-F5344CB8AC3E}">
        <p14:creationId xmlns:p14="http://schemas.microsoft.com/office/powerpoint/2010/main" val="35717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22"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par>
                                <p:cTn id="50" presetID="22" presetClass="entr" presetSubtype="1"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500"/>
                                        <p:tgtEl>
                                          <p:spTgt spid="3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7" grpId="0"/>
      <p:bldP spid="18" grpId="0"/>
      <p:bldP spid="19" grpId="0"/>
      <p:bldP spid="20" grpId="0"/>
      <p:bldP spid="48" grpId="0"/>
      <p:bldP spid="49" grpId="0"/>
      <p:bldP spid="50"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53E-AF5F-4E52-87B9-84C0EBC6D551}"/>
              </a:ext>
            </a:extLst>
          </p:cNvPr>
          <p:cNvSpPr>
            <a:spLocks noGrp="1"/>
          </p:cNvSpPr>
          <p:nvPr>
            <p:ph type="title"/>
          </p:nvPr>
        </p:nvSpPr>
        <p:spPr/>
        <p:txBody>
          <a:bodyPr/>
          <a:lstStyle/>
          <a:p>
            <a:r>
              <a:rPr lang="en-US" dirty="0"/>
              <a:t>K.I.S.S</a:t>
            </a:r>
          </a:p>
        </p:txBody>
      </p:sp>
      <p:sp>
        <p:nvSpPr>
          <p:cNvPr id="4" name="Slide Number Placeholder 3">
            <a:extLst>
              <a:ext uri="{FF2B5EF4-FFF2-40B4-BE49-F238E27FC236}">
                <a16:creationId xmlns:a16="http://schemas.microsoft.com/office/drawing/2014/main" id="{4F14DF11-2B60-4F6C-AA2D-5A08BD03053A}"/>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8A62A691-941B-45FE-B60A-AB29BC4D1C3E}"/>
              </a:ext>
            </a:extLst>
          </p:cNvPr>
          <p:cNvSpPr/>
          <p:nvPr/>
        </p:nvSpPr>
        <p:spPr>
          <a:xfrm>
            <a:off x="381000" y="746875"/>
            <a:ext cx="3352800" cy="2059538"/>
          </a:xfrm>
          <a:prstGeom prst="rect">
            <a:avLst/>
          </a:prstGeom>
        </p:spPr>
        <p:txBody>
          <a:bodyPr wrap="square">
            <a:spAutoFit/>
          </a:bodyPr>
          <a:lstStyle/>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Until Game Over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1 for their move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an X on the board there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free space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2 for their move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an O on the board there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free space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D05ED96C-BE49-4AC2-9CDC-9D77611FE257}"/>
              </a:ext>
            </a:extLst>
          </p:cNvPr>
          <p:cNvSpPr/>
          <p:nvPr/>
        </p:nvSpPr>
        <p:spPr>
          <a:xfrm>
            <a:off x="4157209" y="1740358"/>
            <a:ext cx="3733800" cy="1268232"/>
          </a:xfrm>
          <a:prstGeom prst="rect">
            <a:avLst/>
          </a:prstGeom>
        </p:spPr>
        <p:txBody>
          <a:bodyPr wrap="square">
            <a:spAutoFit/>
          </a:bodyPr>
          <a:lstStyle/>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Forever</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over 1 and 2</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N for their move</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token N on the board there</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free space</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CA3731F5-8C87-485B-BAD3-4E565D2F89A3}"/>
              </a:ext>
            </a:extLst>
          </p:cNvPr>
          <p:cNvSpPr/>
          <p:nvPr/>
        </p:nvSpPr>
        <p:spPr>
          <a:xfrm>
            <a:off x="708328" y="1942536"/>
            <a:ext cx="2698143" cy="8638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2A3AD1-507F-4E9C-B072-AFD3C0D7970D}"/>
              </a:ext>
            </a:extLst>
          </p:cNvPr>
          <p:cNvSpPr/>
          <p:nvPr/>
        </p:nvSpPr>
        <p:spPr>
          <a:xfrm>
            <a:off x="708328" y="986063"/>
            <a:ext cx="2698143" cy="818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10E11B-4132-4A40-A3C3-05088853D181}"/>
              </a:ext>
            </a:extLst>
          </p:cNvPr>
          <p:cNvSpPr/>
          <p:nvPr/>
        </p:nvSpPr>
        <p:spPr>
          <a:xfrm>
            <a:off x="1807598" y="924007"/>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3AAE0C-505E-423B-B7D5-B0242B64E44C}"/>
              </a:ext>
            </a:extLst>
          </p:cNvPr>
          <p:cNvSpPr/>
          <p:nvPr/>
        </p:nvSpPr>
        <p:spPr>
          <a:xfrm>
            <a:off x="1459066" y="1108212"/>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40AA53-97D1-46B0-AE7F-601BD43CBD15}"/>
              </a:ext>
            </a:extLst>
          </p:cNvPr>
          <p:cNvSpPr/>
          <p:nvPr/>
        </p:nvSpPr>
        <p:spPr>
          <a:xfrm>
            <a:off x="1800971" y="1903342"/>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13871E-5DBE-4F1B-8422-DE2E82BEED25}"/>
              </a:ext>
            </a:extLst>
          </p:cNvPr>
          <p:cNvSpPr/>
          <p:nvPr/>
        </p:nvSpPr>
        <p:spPr>
          <a:xfrm>
            <a:off x="1459066" y="2114550"/>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9BE4C0C-47F0-4C5B-86CF-A301F26CA1B1}"/>
              </a:ext>
            </a:extLst>
          </p:cNvPr>
          <p:cNvSpPr/>
          <p:nvPr/>
        </p:nvSpPr>
        <p:spPr>
          <a:xfrm>
            <a:off x="2514600" y="3381911"/>
            <a:ext cx="4724400" cy="1323439"/>
          </a:xfrm>
          <a:prstGeom prst="rect">
            <a:avLst/>
          </a:prstGeom>
        </p:spPr>
        <p:txBody>
          <a:bodyPr wrap="square">
            <a:spAutoFit/>
          </a:bodyPr>
          <a:lstStyle/>
          <a:p>
            <a:r>
              <a:rPr lang="en-US" sz="1600" dirty="0">
                <a:solidFill>
                  <a:srgbClr val="008040"/>
                </a:solidFill>
                <a:latin typeface="Consolas" panose="020B0609020204030204" pitchFamily="49" charset="0"/>
              </a:rPr>
              <a:t># Loop Forever</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Loop over 1 and 2</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Ask player N for their move</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Put token N on the board there</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Check board status</a:t>
            </a:r>
            <a:endParaRPr lang="en-US" sz="1600" dirty="0">
              <a:latin typeface="Consolas" panose="020B0609020204030204" pitchFamily="49" charset="0"/>
            </a:endParaRPr>
          </a:p>
        </p:txBody>
      </p:sp>
      <p:sp>
        <p:nvSpPr>
          <p:cNvPr id="17" name="Rectangle 16">
            <a:extLst>
              <a:ext uri="{FF2B5EF4-FFF2-40B4-BE49-F238E27FC236}">
                <a16:creationId xmlns:a16="http://schemas.microsoft.com/office/drawing/2014/main" id="{8EE01AA7-C544-454D-878F-FCF1CFB6879B}"/>
              </a:ext>
            </a:extLst>
          </p:cNvPr>
          <p:cNvSpPr/>
          <p:nvPr/>
        </p:nvSpPr>
        <p:spPr>
          <a:xfrm>
            <a:off x="4876800" y="2581507"/>
            <a:ext cx="2057399"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4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6">
                                            <p:txEl>
                                              <p:pRg st="0" end="0"/>
                                            </p:txEl>
                                          </p:spTgt>
                                        </p:tgtEl>
                                        <p:attrNameLst>
                                          <p:attrName>style.visibility</p:attrName>
                                        </p:attrNameLst>
                                      </p:cBhvr>
                                      <p:to>
                                        <p:strVal val="visible"/>
                                      </p:to>
                                    </p:set>
                                    <p:animEffect transition="in" filter="fade">
                                      <p:cBhvr>
                                        <p:cTn id="78" dur="500"/>
                                        <p:tgtEl>
                                          <p:spTgt spid="16">
                                            <p:txEl>
                                              <p:pRg st="0" end="0"/>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16">
                                            <p:txEl>
                                              <p:pRg st="1" end="1"/>
                                            </p:txEl>
                                          </p:spTgt>
                                        </p:tgtEl>
                                        <p:attrNameLst>
                                          <p:attrName>style.visibility</p:attrName>
                                        </p:attrNameLst>
                                      </p:cBhvr>
                                      <p:to>
                                        <p:strVal val="visible"/>
                                      </p:to>
                                    </p:set>
                                    <p:animEffect transition="in" filter="fade">
                                      <p:cBhvr>
                                        <p:cTn id="81" dur="500"/>
                                        <p:tgtEl>
                                          <p:spTgt spid="16">
                                            <p:txEl>
                                              <p:pRg st="1" end="1"/>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6">
                                            <p:txEl>
                                              <p:pRg st="2" end="2"/>
                                            </p:txEl>
                                          </p:spTgt>
                                        </p:tgtEl>
                                        <p:attrNameLst>
                                          <p:attrName>style.visibility</p:attrName>
                                        </p:attrNameLst>
                                      </p:cBhvr>
                                      <p:to>
                                        <p:strVal val="visible"/>
                                      </p:to>
                                    </p:set>
                                    <p:animEffect transition="in" filter="fade">
                                      <p:cBhvr>
                                        <p:cTn id="84" dur="500"/>
                                        <p:tgtEl>
                                          <p:spTgt spid="16">
                                            <p:txEl>
                                              <p:pRg st="2" end="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16">
                                            <p:txEl>
                                              <p:pRg st="3" end="3"/>
                                            </p:txEl>
                                          </p:spTgt>
                                        </p:tgtEl>
                                        <p:attrNameLst>
                                          <p:attrName>style.visibility</p:attrName>
                                        </p:attrNameLst>
                                      </p:cBhvr>
                                      <p:to>
                                        <p:strVal val="visible"/>
                                      </p:to>
                                    </p:set>
                                    <p:animEffect transition="in" filter="fade">
                                      <p:cBhvr>
                                        <p:cTn id="87" dur="500"/>
                                        <p:tgtEl>
                                          <p:spTgt spid="16">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6">
                                            <p:txEl>
                                              <p:pRg st="4" end="4"/>
                                            </p:txEl>
                                          </p:spTgt>
                                        </p:tgtEl>
                                        <p:attrNameLst>
                                          <p:attrName>style.visibility</p:attrName>
                                        </p:attrNameLst>
                                      </p:cBhvr>
                                      <p:to>
                                        <p:strVal val="visible"/>
                                      </p:to>
                                    </p:set>
                                    <p:animEffect transition="in" filter="fade">
                                      <p:cBhvr>
                                        <p:cTn id="9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P spid="15"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FF97-CC08-4B89-89EA-F0E6764466CD}"/>
              </a:ext>
            </a:extLst>
          </p:cNvPr>
          <p:cNvSpPr>
            <a:spLocks noGrp="1"/>
          </p:cNvSpPr>
          <p:nvPr>
            <p:ph type="title"/>
          </p:nvPr>
        </p:nvSpPr>
        <p:spPr>
          <a:xfrm>
            <a:off x="76200" y="57151"/>
            <a:ext cx="4495800" cy="609600"/>
          </a:xfrm>
        </p:spPr>
        <p:txBody>
          <a:bodyPr/>
          <a:lstStyle/>
          <a:p>
            <a:r>
              <a:rPr lang="en-US" dirty="0"/>
              <a:t>Enums</a:t>
            </a:r>
          </a:p>
        </p:txBody>
      </p:sp>
      <p:sp>
        <p:nvSpPr>
          <p:cNvPr id="4" name="Slide Number Placeholder 3">
            <a:extLst>
              <a:ext uri="{FF2B5EF4-FFF2-40B4-BE49-F238E27FC236}">
                <a16:creationId xmlns:a16="http://schemas.microsoft.com/office/drawing/2014/main" id="{78B3952A-B894-4798-BEE6-07248EF9427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6" name="Rectangle 5">
            <a:extLst>
              <a:ext uri="{FF2B5EF4-FFF2-40B4-BE49-F238E27FC236}">
                <a16:creationId xmlns:a16="http://schemas.microsoft.com/office/drawing/2014/main" id="{A10129DB-4BCC-4D5C-8A9C-F688B78D2280}"/>
              </a:ext>
            </a:extLst>
          </p:cNvPr>
          <p:cNvSpPr/>
          <p:nvPr/>
        </p:nvSpPr>
        <p:spPr>
          <a:xfrm>
            <a:off x="286879" y="1047935"/>
            <a:ext cx="4267200" cy="3047629"/>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is_player_1)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 player)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10A372E7-551E-4C5F-B6AC-D24C3E1275E8}"/>
              </a:ext>
            </a:extLst>
          </p:cNvPr>
          <p:cNvSpPr/>
          <p:nvPr/>
        </p:nvSpPr>
        <p:spPr>
          <a:xfrm>
            <a:off x="1582279" y="2945074"/>
            <a:ext cx="2667000" cy="280974"/>
          </a:xfrm>
          <a:prstGeom prst="rect">
            <a:avLst/>
          </a:prstGeom>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A9021FC-D587-4E15-9E07-E5030C35ACEA}"/>
              </a:ext>
            </a:extLst>
          </p:cNvPr>
          <p:cNvSpPr/>
          <p:nvPr/>
        </p:nvSpPr>
        <p:spPr>
          <a:xfrm>
            <a:off x="1582279" y="2167045"/>
            <a:ext cx="2746887" cy="280974"/>
          </a:xfrm>
          <a:prstGeom prst="rect">
            <a:avLst/>
          </a:prstGeom>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6E135B34-A436-40FD-B115-99F3CCFDE94F}"/>
              </a:ext>
            </a:extLst>
          </p:cNvPr>
          <p:cNvSpPr/>
          <p:nvPr/>
        </p:nvSpPr>
        <p:spPr>
          <a:xfrm>
            <a:off x="822124" y="3955077"/>
            <a:ext cx="3162300" cy="28097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3DDA2262-55FC-42A6-B033-B409ED06C4BB}"/>
              </a:ext>
            </a:extLst>
          </p:cNvPr>
          <p:cNvSpPr/>
          <p:nvPr/>
        </p:nvSpPr>
        <p:spPr>
          <a:xfrm>
            <a:off x="4886243" y="239882"/>
            <a:ext cx="3792794" cy="1861087"/>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PLAYER_2</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C155901-9A27-4F70-A3F4-10FB8355DB05}"/>
              </a:ext>
            </a:extLst>
          </p:cNvPr>
          <p:cNvSpPr/>
          <p:nvPr/>
        </p:nvSpPr>
        <p:spPr>
          <a:xfrm>
            <a:off x="4911107" y="2233962"/>
            <a:ext cx="3767929" cy="2584169"/>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Enum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(Enum):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One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Two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input(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player.value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int(move)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r>
              <a:rPr lang="en-US" sz="1400" dirty="0" err="1"/>
              <a:t>ask_for_move</a:t>
            </a:r>
            <a:r>
              <a:rPr lang="en-US" sz="1400" dirty="0"/>
              <a:t>(</a:t>
            </a:r>
            <a:r>
              <a:rPr lang="en-US" sz="1400" dirty="0" err="1"/>
              <a:t>Player.One</a:t>
            </a:r>
            <a:r>
              <a:rPr lang="en-US" sz="1400" dirty="0"/>
              <a:t>)</a:t>
            </a:r>
          </a:p>
        </p:txBody>
      </p:sp>
      <p:sp>
        <p:nvSpPr>
          <p:cNvPr id="12" name="Rectangle 11">
            <a:extLst>
              <a:ext uri="{FF2B5EF4-FFF2-40B4-BE49-F238E27FC236}">
                <a16:creationId xmlns:a16="http://schemas.microsoft.com/office/drawing/2014/main" id="{14800028-EDB3-4E63-844D-7BB02BB8672A}"/>
              </a:ext>
            </a:extLst>
          </p:cNvPr>
          <p:cNvSpPr/>
          <p:nvPr/>
        </p:nvSpPr>
        <p:spPr>
          <a:xfrm>
            <a:off x="4727698" y="1742894"/>
            <a:ext cx="3695700" cy="280141"/>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9B2D4D5-0635-4DD5-A298-6FF3E15B4412}"/>
              </a:ext>
            </a:extLst>
          </p:cNvPr>
          <p:cNvSpPr txBox="1"/>
          <p:nvPr/>
        </p:nvSpPr>
        <p:spPr>
          <a:xfrm>
            <a:off x="3843031" y="1045823"/>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5" name="TextBox 14">
            <a:extLst>
              <a:ext uri="{FF2B5EF4-FFF2-40B4-BE49-F238E27FC236}">
                <a16:creationId xmlns:a16="http://schemas.microsoft.com/office/drawing/2014/main" id="{D991E4A9-A50B-4C24-BCB2-BAE87C6C3FCA}"/>
              </a:ext>
            </a:extLst>
          </p:cNvPr>
          <p:cNvSpPr txBox="1"/>
          <p:nvPr/>
        </p:nvSpPr>
        <p:spPr>
          <a:xfrm>
            <a:off x="8199047" y="264073"/>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6" name="TextBox 15">
            <a:extLst>
              <a:ext uri="{FF2B5EF4-FFF2-40B4-BE49-F238E27FC236}">
                <a16:creationId xmlns:a16="http://schemas.microsoft.com/office/drawing/2014/main" id="{3D5EA539-5621-46DB-942F-A86126BEBD0F}"/>
              </a:ext>
            </a:extLst>
          </p:cNvPr>
          <p:cNvSpPr txBox="1"/>
          <p:nvPr/>
        </p:nvSpPr>
        <p:spPr>
          <a:xfrm>
            <a:off x="7711338" y="2284155"/>
            <a:ext cx="975418"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3" name="Rectangle 2">
            <a:extLst>
              <a:ext uri="{FF2B5EF4-FFF2-40B4-BE49-F238E27FC236}">
                <a16:creationId xmlns:a16="http://schemas.microsoft.com/office/drawing/2014/main" id="{956B9365-1F1D-4506-B37A-2890C77FB29B}"/>
              </a:ext>
            </a:extLst>
          </p:cNvPr>
          <p:cNvSpPr/>
          <p:nvPr/>
        </p:nvSpPr>
        <p:spPr>
          <a:xfrm>
            <a:off x="4710545" y="96982"/>
            <a:ext cx="4191559" cy="2003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8978E4-9278-4D3B-920F-C205425B1C88}"/>
              </a:ext>
            </a:extLst>
          </p:cNvPr>
          <p:cNvSpPr/>
          <p:nvPr/>
        </p:nvSpPr>
        <p:spPr>
          <a:xfrm>
            <a:off x="4665518" y="2148999"/>
            <a:ext cx="4143068" cy="2730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8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9" end="9"/>
                                            </p:txEl>
                                          </p:spTgt>
                                        </p:tgtEl>
                                        <p:attrNameLst>
                                          <p:attrName>style.visibility</p:attrName>
                                        </p:attrNameLst>
                                      </p:cBhvr>
                                      <p:to>
                                        <p:strVal val="visible"/>
                                      </p:to>
                                    </p:set>
                                    <p:animEffect transition="in" filter="fade">
                                      <p:cBhvr>
                                        <p:cTn id="10" dur="500"/>
                                        <p:tgtEl>
                                          <p:spTgt spid="6">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animEffect transition="in" filter="fade">
                                      <p:cBhvr>
                                        <p:cTn id="13" dur="500"/>
                                        <p:tgtEl>
                                          <p:spTgt spid="6">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fade">
                                      <p:cBhvr>
                                        <p:cTn id="45" dur="500"/>
                                        <p:tgtEl>
                                          <p:spTgt spid="6">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2" end="12"/>
                                            </p:txEl>
                                          </p:spTgt>
                                        </p:tgtEl>
                                        <p:attrNameLst>
                                          <p:attrName>style.visibility</p:attrName>
                                        </p:attrNameLst>
                                      </p:cBhvr>
                                      <p:to>
                                        <p:strVal val="visible"/>
                                      </p:to>
                                    </p:set>
                                    <p:animEffect transition="in" filter="fade">
                                      <p:cBhvr>
                                        <p:cTn id="50" dur="500"/>
                                        <p:tgtEl>
                                          <p:spTgt spid="6">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13" end="13"/>
                                            </p:txEl>
                                          </p:spTgt>
                                        </p:tgtEl>
                                        <p:attrNameLst>
                                          <p:attrName>style.visibility</p:attrName>
                                        </p:attrNameLst>
                                      </p:cBhvr>
                                      <p:to>
                                        <p:strVal val="visible"/>
                                      </p:to>
                                    </p:set>
                                    <p:animEffect transition="in" filter="fade">
                                      <p:cBhvr>
                                        <p:cTn id="53" dur="500"/>
                                        <p:tgtEl>
                                          <p:spTgt spid="6">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6">
                                            <p:txEl>
                                              <p:pRg st="14" end="14"/>
                                            </p:txEl>
                                          </p:spTgt>
                                        </p:tgtEl>
                                        <p:attrNameLst>
                                          <p:attrName>style.visibility</p:attrName>
                                        </p:attrNameLst>
                                      </p:cBhvr>
                                      <p:to>
                                        <p:strVal val="visible"/>
                                      </p:to>
                                    </p:set>
                                    <p:animEffect transition="in" filter="fade">
                                      <p:cBhvr>
                                        <p:cTn id="56" dur="500"/>
                                        <p:tgtEl>
                                          <p:spTgt spid="6">
                                            <p:txEl>
                                              <p:pRg st="14" end="1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0">
                                            <p:txEl>
                                              <p:pRg st="0" end="0"/>
                                            </p:txEl>
                                          </p:spTgt>
                                        </p:tgtEl>
                                        <p:attrNameLst>
                                          <p:attrName>style.visibility</p:attrName>
                                        </p:attrNameLst>
                                      </p:cBhvr>
                                      <p:to>
                                        <p:strVal val="visible"/>
                                      </p:to>
                                    </p:set>
                                    <p:animEffect transition="in" filter="fade">
                                      <p:cBhvr>
                                        <p:cTn id="68" dur="500"/>
                                        <p:tgtEl>
                                          <p:spTgt spid="10">
                                            <p:txEl>
                                              <p:pRg st="0" end="0"/>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0">
                                            <p:txEl>
                                              <p:pRg st="1" end="1"/>
                                            </p:txEl>
                                          </p:spTgt>
                                        </p:tgtEl>
                                        <p:attrNameLst>
                                          <p:attrName>style.visibility</p:attrName>
                                        </p:attrNameLst>
                                      </p:cBhvr>
                                      <p:to>
                                        <p:strVal val="visible"/>
                                      </p:to>
                                    </p:set>
                                    <p:animEffect transition="in" filter="fade">
                                      <p:cBhvr>
                                        <p:cTn id="71" dur="500"/>
                                        <p:tgtEl>
                                          <p:spTgt spid="10">
                                            <p:txEl>
                                              <p:pRg st="1" end="1"/>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0">
                                            <p:txEl>
                                              <p:pRg st="2" end="2"/>
                                            </p:txEl>
                                          </p:spTgt>
                                        </p:tgtEl>
                                        <p:attrNameLst>
                                          <p:attrName>style.visibility</p:attrName>
                                        </p:attrNameLst>
                                      </p:cBhvr>
                                      <p:to>
                                        <p:strVal val="visible"/>
                                      </p:to>
                                    </p:set>
                                    <p:animEffect transition="in" filter="fade">
                                      <p:cBhvr>
                                        <p:cTn id="74" dur="500"/>
                                        <p:tgtEl>
                                          <p:spTgt spid="10">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xEl>
                                              <p:pRg st="4" end="4"/>
                                            </p:txEl>
                                          </p:spTgt>
                                        </p:tgtEl>
                                        <p:attrNameLst>
                                          <p:attrName>style.visibility</p:attrName>
                                        </p:attrNameLst>
                                      </p:cBhvr>
                                      <p:to>
                                        <p:strVal val="visible"/>
                                      </p:to>
                                    </p:set>
                                    <p:animEffect transition="in" filter="fade">
                                      <p:cBhvr>
                                        <p:cTn id="79" dur="500"/>
                                        <p:tgtEl>
                                          <p:spTgt spid="10">
                                            <p:txEl>
                                              <p:pRg st="4" end="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0">
                                            <p:txEl>
                                              <p:pRg st="5" end="5"/>
                                            </p:txEl>
                                          </p:spTgt>
                                        </p:tgtEl>
                                        <p:attrNameLst>
                                          <p:attrName>style.visibility</p:attrName>
                                        </p:attrNameLst>
                                      </p:cBhvr>
                                      <p:to>
                                        <p:strVal val="visible"/>
                                      </p:to>
                                    </p:set>
                                    <p:animEffect transition="in" filter="fade">
                                      <p:cBhvr>
                                        <p:cTn id="82" dur="500"/>
                                        <p:tgtEl>
                                          <p:spTgt spid="10">
                                            <p:txEl>
                                              <p:pRg st="5" end="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10">
                                            <p:txEl>
                                              <p:pRg st="6" end="6"/>
                                            </p:txEl>
                                          </p:spTgt>
                                        </p:tgtEl>
                                        <p:attrNameLst>
                                          <p:attrName>style.visibility</p:attrName>
                                        </p:attrNameLst>
                                      </p:cBhvr>
                                      <p:to>
                                        <p:strVal val="visible"/>
                                      </p:to>
                                    </p:set>
                                    <p:animEffect transition="in" filter="fade">
                                      <p:cBhvr>
                                        <p:cTn id="85" dur="500"/>
                                        <p:tgtEl>
                                          <p:spTgt spid="10">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par>
                                <p:cTn id="91" presetID="1" presetClass="exit"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1">
                                            <p:txEl>
                                              <p:pRg st="0" end="0"/>
                                            </p:txEl>
                                          </p:spTgt>
                                        </p:tgtEl>
                                        <p:attrNameLst>
                                          <p:attrName>style.visibility</p:attrName>
                                        </p:attrNameLst>
                                      </p:cBhvr>
                                      <p:to>
                                        <p:strVal val="visible"/>
                                      </p:to>
                                    </p:set>
                                    <p:animEffect transition="in" filter="fade">
                                      <p:cBhvr>
                                        <p:cTn id="97" dur="500"/>
                                        <p:tgtEl>
                                          <p:spTgt spid="11">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1">
                                            <p:txEl>
                                              <p:pRg st="1" end="1"/>
                                            </p:txEl>
                                          </p:spTgt>
                                        </p:tgtEl>
                                        <p:attrNameLst>
                                          <p:attrName>style.visibility</p:attrName>
                                        </p:attrNameLst>
                                      </p:cBhvr>
                                      <p:to>
                                        <p:strVal val="visible"/>
                                      </p:to>
                                    </p:set>
                                    <p:animEffect transition="in" filter="fade">
                                      <p:cBhvr>
                                        <p:cTn id="102" dur="500"/>
                                        <p:tgtEl>
                                          <p:spTgt spid="11">
                                            <p:txEl>
                                              <p:pRg st="1" end="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1">
                                            <p:txEl>
                                              <p:pRg st="2" end="2"/>
                                            </p:txEl>
                                          </p:spTgt>
                                        </p:tgtEl>
                                        <p:attrNameLst>
                                          <p:attrName>style.visibility</p:attrName>
                                        </p:attrNameLst>
                                      </p:cBhvr>
                                      <p:to>
                                        <p:strVal val="visible"/>
                                      </p:to>
                                    </p:set>
                                    <p:animEffect transition="in" filter="fade">
                                      <p:cBhvr>
                                        <p:cTn id="107" dur="500"/>
                                        <p:tgtEl>
                                          <p:spTgt spid="11">
                                            <p:txEl>
                                              <p:pRg st="2" end="2"/>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1">
                                            <p:txEl>
                                              <p:pRg st="3" end="3"/>
                                            </p:txEl>
                                          </p:spTgt>
                                        </p:tgtEl>
                                        <p:attrNameLst>
                                          <p:attrName>style.visibility</p:attrName>
                                        </p:attrNameLst>
                                      </p:cBhvr>
                                      <p:to>
                                        <p:strVal val="visible"/>
                                      </p:to>
                                    </p:set>
                                    <p:animEffect transition="in" filter="fade">
                                      <p:cBhvr>
                                        <p:cTn id="112" dur="500"/>
                                        <p:tgtEl>
                                          <p:spTgt spid="11">
                                            <p:txEl>
                                              <p:pRg st="3" end="3"/>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1">
                                            <p:txEl>
                                              <p:pRg st="4" end="4"/>
                                            </p:txEl>
                                          </p:spTgt>
                                        </p:tgtEl>
                                        <p:attrNameLst>
                                          <p:attrName>style.visibility</p:attrName>
                                        </p:attrNameLst>
                                      </p:cBhvr>
                                      <p:to>
                                        <p:strVal val="visible"/>
                                      </p:to>
                                    </p:set>
                                    <p:animEffect transition="in" filter="fade">
                                      <p:cBhvr>
                                        <p:cTn id="117" dur="500"/>
                                        <p:tgtEl>
                                          <p:spTgt spid="11">
                                            <p:txEl>
                                              <p:pRg st="4" end="4"/>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1">
                                            <p:txEl>
                                              <p:pRg st="5" end="5"/>
                                            </p:txEl>
                                          </p:spTgt>
                                        </p:tgtEl>
                                        <p:attrNameLst>
                                          <p:attrName>style.visibility</p:attrName>
                                        </p:attrNameLst>
                                      </p:cBhvr>
                                      <p:to>
                                        <p:strVal val="visible"/>
                                      </p:to>
                                    </p:set>
                                    <p:animEffect transition="in" filter="fade">
                                      <p:cBhvr>
                                        <p:cTn id="122" dur="500"/>
                                        <p:tgtEl>
                                          <p:spTgt spid="11">
                                            <p:txEl>
                                              <p:pRg st="5" end="5"/>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1">
                                            <p:txEl>
                                              <p:pRg st="6" end="6"/>
                                            </p:txEl>
                                          </p:spTgt>
                                        </p:tgtEl>
                                        <p:attrNameLst>
                                          <p:attrName>style.visibility</p:attrName>
                                        </p:attrNameLst>
                                      </p:cBhvr>
                                      <p:to>
                                        <p:strVal val="visible"/>
                                      </p:to>
                                    </p:set>
                                    <p:animEffect transition="in" filter="fade">
                                      <p:cBhvr>
                                        <p:cTn id="127" dur="500"/>
                                        <p:tgtEl>
                                          <p:spTgt spid="11">
                                            <p:txEl>
                                              <p:pRg st="6" end="6"/>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1">
                                            <p:txEl>
                                              <p:pRg st="7" end="7"/>
                                            </p:txEl>
                                          </p:spTgt>
                                        </p:tgtEl>
                                        <p:attrNameLst>
                                          <p:attrName>style.visibility</p:attrName>
                                        </p:attrNameLst>
                                      </p:cBhvr>
                                      <p:to>
                                        <p:strVal val="visible"/>
                                      </p:to>
                                    </p:set>
                                    <p:animEffect transition="in" filter="fade">
                                      <p:cBhvr>
                                        <p:cTn id="132" dur="500"/>
                                        <p:tgtEl>
                                          <p:spTgt spid="11">
                                            <p:txEl>
                                              <p:pRg st="7" end="7"/>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1">
                                            <p:txEl>
                                              <p:pRg st="8" end="8"/>
                                            </p:txEl>
                                          </p:spTgt>
                                        </p:tgtEl>
                                        <p:attrNameLst>
                                          <p:attrName>style.visibility</p:attrName>
                                        </p:attrNameLst>
                                      </p:cBhvr>
                                      <p:to>
                                        <p:strVal val="visible"/>
                                      </p:to>
                                    </p:set>
                                    <p:animEffect transition="in" filter="fade">
                                      <p:cBhvr>
                                        <p:cTn id="137" dur="500"/>
                                        <p:tgtEl>
                                          <p:spTgt spid="11">
                                            <p:txEl>
                                              <p:pRg st="8" end="8"/>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1">
                                            <p:txEl>
                                              <p:pRg st="9" end="9"/>
                                            </p:txEl>
                                          </p:spTgt>
                                        </p:tgtEl>
                                        <p:attrNameLst>
                                          <p:attrName>style.visibility</p:attrName>
                                        </p:attrNameLst>
                                      </p:cBhvr>
                                      <p:to>
                                        <p:strVal val="visible"/>
                                      </p:to>
                                    </p:set>
                                    <p:animEffect transition="in" filter="fade">
                                      <p:cBhvr>
                                        <p:cTn id="142" dur="500"/>
                                        <p:tgtEl>
                                          <p:spTgt spid="11">
                                            <p:txEl>
                                              <p:pRg st="9" end="9"/>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1">
                                            <p:txEl>
                                              <p:pRg st="11" end="11"/>
                                            </p:txEl>
                                          </p:spTgt>
                                        </p:tgtEl>
                                        <p:attrNameLst>
                                          <p:attrName>style.visibility</p:attrName>
                                        </p:attrNameLst>
                                      </p:cBhvr>
                                      <p:to>
                                        <p:strVal val="visible"/>
                                      </p:to>
                                    </p:set>
                                    <p:animEffect transition="in" filter="fade">
                                      <p:cBhvr>
                                        <p:cTn id="147"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3"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7217-8907-42F3-AC87-06281C2E4263}"/>
              </a:ext>
            </a:extLst>
          </p:cNvPr>
          <p:cNvSpPr>
            <a:spLocks noGrp="1"/>
          </p:cNvSpPr>
          <p:nvPr>
            <p:ph type="title"/>
          </p:nvPr>
        </p:nvSpPr>
        <p:spPr>
          <a:xfrm>
            <a:off x="76200" y="57151"/>
            <a:ext cx="8991600" cy="609600"/>
          </a:xfrm>
        </p:spPr>
        <p:txBody>
          <a:bodyPr/>
          <a:lstStyle/>
          <a:p>
            <a:r>
              <a:rPr lang="en-US" dirty="0"/>
              <a:t>Functions</a:t>
            </a:r>
          </a:p>
        </p:txBody>
      </p:sp>
      <p:sp>
        <p:nvSpPr>
          <p:cNvPr id="4" name="Slide Number Placeholder 3">
            <a:extLst>
              <a:ext uri="{FF2B5EF4-FFF2-40B4-BE49-F238E27FC236}">
                <a16:creationId xmlns:a16="http://schemas.microsoft.com/office/drawing/2014/main" id="{6B5D7B9F-D9E0-48B8-ACD2-FEADD08379F9}"/>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A323C1E1-11FD-42FF-9F5A-00C7061022C4}"/>
              </a:ext>
            </a:extLst>
          </p:cNvPr>
          <p:cNvSpPr/>
          <p:nvPr/>
        </p:nvSpPr>
        <p:spPr>
          <a:xfrm>
            <a:off x="381000" y="620545"/>
            <a:ext cx="4419600" cy="4217821"/>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BOARD_STATUS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WON_2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Still going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Tie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 1 won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2;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 2 won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a:extLst>
              <a:ext uri="{FF2B5EF4-FFF2-40B4-BE49-F238E27FC236}">
                <a16:creationId xmlns:a16="http://schemas.microsoft.com/office/drawing/2014/main" id="{9307F37B-5CFF-462D-87AC-27EACB9F14CD}"/>
              </a:ext>
            </a:extLst>
          </p:cNvPr>
          <p:cNvSpPr/>
          <p:nvPr/>
        </p:nvSpPr>
        <p:spPr>
          <a:xfrm>
            <a:off x="341671" y="1362382"/>
            <a:ext cx="437535"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E9AC20-6EFC-4E9D-8836-BEDF45F43157}"/>
              </a:ext>
            </a:extLst>
          </p:cNvPr>
          <p:cNvSpPr/>
          <p:nvPr/>
        </p:nvSpPr>
        <p:spPr>
          <a:xfrm>
            <a:off x="366252" y="2714318"/>
            <a:ext cx="437535"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C6F7F9B-B39D-411C-936B-B44B781CB9B4}"/>
              </a:ext>
            </a:extLst>
          </p:cNvPr>
          <p:cNvSpPr txBox="1"/>
          <p:nvPr/>
        </p:nvSpPr>
        <p:spPr>
          <a:xfrm>
            <a:off x="784123" y="1148531"/>
            <a:ext cx="762000" cy="369332"/>
          </a:xfrm>
          <a:prstGeom prst="rect">
            <a:avLst/>
          </a:prstGeom>
          <a:noFill/>
        </p:spPr>
        <p:txBody>
          <a:bodyPr wrap="square" rtlCol="0">
            <a:spAutoFit/>
          </a:bodyPr>
          <a:lstStyle/>
          <a:p>
            <a:r>
              <a:rPr lang="en-US" b="1" dirty="0">
                <a:solidFill>
                  <a:srgbClr val="FF0000"/>
                </a:solidFill>
              </a:rPr>
              <a:t>0 - 8</a:t>
            </a:r>
          </a:p>
        </p:txBody>
      </p:sp>
      <p:sp>
        <p:nvSpPr>
          <p:cNvPr id="10" name="TextBox 9">
            <a:extLst>
              <a:ext uri="{FF2B5EF4-FFF2-40B4-BE49-F238E27FC236}">
                <a16:creationId xmlns:a16="http://schemas.microsoft.com/office/drawing/2014/main" id="{8E45C624-9C31-44AB-BC1A-5ED9F270ED5E}"/>
              </a:ext>
            </a:extLst>
          </p:cNvPr>
          <p:cNvSpPr txBox="1"/>
          <p:nvPr/>
        </p:nvSpPr>
        <p:spPr>
          <a:xfrm>
            <a:off x="816077" y="2510298"/>
            <a:ext cx="2140973" cy="369332"/>
          </a:xfrm>
          <a:prstGeom prst="rect">
            <a:avLst/>
          </a:prstGeom>
          <a:noFill/>
        </p:spPr>
        <p:txBody>
          <a:bodyPr wrap="square" rtlCol="0">
            <a:spAutoFit/>
          </a:bodyPr>
          <a:lstStyle/>
          <a:p>
            <a:r>
              <a:rPr lang="en-US" b="1" dirty="0">
                <a:solidFill>
                  <a:srgbClr val="FF0000"/>
                </a:solidFill>
              </a:rPr>
              <a:t>Not a continuum</a:t>
            </a:r>
          </a:p>
        </p:txBody>
      </p:sp>
      <p:sp>
        <p:nvSpPr>
          <p:cNvPr id="11" name="Rectangle 10">
            <a:extLst>
              <a:ext uri="{FF2B5EF4-FFF2-40B4-BE49-F238E27FC236}">
                <a16:creationId xmlns:a16="http://schemas.microsoft.com/office/drawing/2014/main" id="{C71BEC64-239B-4DC4-A368-8D9DC232BC38}"/>
              </a:ext>
            </a:extLst>
          </p:cNvPr>
          <p:cNvSpPr/>
          <p:nvPr/>
        </p:nvSpPr>
        <p:spPr>
          <a:xfrm>
            <a:off x="5372100" y="1718955"/>
            <a:ext cx="3086100" cy="2156488"/>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BoardStatus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(Enum):</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Tie     =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Won_1   =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'1 won'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Won_2   =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'2 won'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get_board_sttatus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BoardStatus.Tie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9242908-4CF2-435A-9B9B-14F8A3EC8B1B}"/>
              </a:ext>
            </a:extLst>
          </p:cNvPr>
          <p:cNvSpPr txBox="1"/>
          <p:nvPr/>
        </p:nvSpPr>
        <p:spPr>
          <a:xfrm>
            <a:off x="4055139" y="653224"/>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3" name="TextBox 12">
            <a:extLst>
              <a:ext uri="{FF2B5EF4-FFF2-40B4-BE49-F238E27FC236}">
                <a16:creationId xmlns:a16="http://schemas.microsoft.com/office/drawing/2014/main" id="{451A5D48-1398-43CE-9770-74906D65EFCA}"/>
              </a:ext>
            </a:extLst>
          </p:cNvPr>
          <p:cNvSpPr txBox="1"/>
          <p:nvPr/>
        </p:nvSpPr>
        <p:spPr>
          <a:xfrm>
            <a:off x="7525667" y="1718955"/>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Tree>
    <p:extLst>
      <p:ext uri="{BB962C8B-B14F-4D97-AF65-F5344CB8AC3E}">
        <p14:creationId xmlns:p14="http://schemas.microsoft.com/office/powerpoint/2010/main" val="346974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animEffect transition="in" filter="fade">
                                      <p:cBhvr>
                                        <p:cTn id="15" dur="500"/>
                                        <p:tgtEl>
                                          <p:spTgt spid="5">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9" end="9"/>
                                            </p:txEl>
                                          </p:spTgt>
                                        </p:tgtEl>
                                        <p:attrNameLst>
                                          <p:attrName>style.visibility</p:attrName>
                                        </p:attrNameLst>
                                      </p:cBhvr>
                                      <p:to>
                                        <p:strVal val="visible"/>
                                      </p:to>
                                    </p:set>
                                    <p:animEffect transition="in" filter="fade">
                                      <p:cBhvr>
                                        <p:cTn id="18" dur="500"/>
                                        <p:tgtEl>
                                          <p:spTgt spid="5">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animEffect transition="in" filter="fade">
                                      <p:cBhvr>
                                        <p:cTn id="23" dur="500"/>
                                        <p:tgtEl>
                                          <p:spTgt spid="5">
                                            <p:txEl>
                                              <p:pRg st="11" end="1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16" end="16"/>
                                            </p:txEl>
                                          </p:spTgt>
                                        </p:tgtEl>
                                        <p:attrNameLst>
                                          <p:attrName>style.visibility</p:attrName>
                                        </p:attrNameLst>
                                      </p:cBhvr>
                                      <p:to>
                                        <p:strVal val="visible"/>
                                      </p:to>
                                    </p:set>
                                    <p:animEffect transition="in" filter="fade">
                                      <p:cBhvr>
                                        <p:cTn id="26" dur="500"/>
                                        <p:tgtEl>
                                          <p:spTgt spid="5">
                                            <p:txEl>
                                              <p:pRg st="16" end="1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animEffect transition="in" filter="fade">
                                      <p:cBhvr>
                                        <p:cTn id="31" dur="500"/>
                                        <p:tgtEl>
                                          <p:spTgt spid="5">
                                            <p:txEl>
                                              <p:pRg st="12" end="1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3" end="13"/>
                                            </p:txEl>
                                          </p:spTgt>
                                        </p:tgtEl>
                                        <p:attrNameLst>
                                          <p:attrName>style.visibility</p:attrName>
                                        </p:attrNameLst>
                                      </p:cBhvr>
                                      <p:to>
                                        <p:strVal val="visible"/>
                                      </p:to>
                                    </p:set>
                                    <p:animEffect transition="in" filter="fade">
                                      <p:cBhvr>
                                        <p:cTn id="36" dur="500"/>
                                        <p:tgtEl>
                                          <p:spTgt spid="5">
                                            <p:txEl>
                                              <p:pRg st="13" end="1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animEffect transition="in" filter="fade">
                                      <p:cBhvr>
                                        <p:cTn id="41" dur="500"/>
                                        <p:tgtEl>
                                          <p:spTgt spid="5">
                                            <p:txEl>
                                              <p:pRg st="14" end="1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5" end="15"/>
                                            </p:txEl>
                                          </p:spTgt>
                                        </p:tgtEl>
                                        <p:attrNameLst>
                                          <p:attrName>style.visibility</p:attrName>
                                        </p:attrNameLst>
                                      </p:cBhvr>
                                      <p:to>
                                        <p:strVal val="visible"/>
                                      </p:to>
                                    </p:set>
                                    <p:animEffect transition="in" filter="fade">
                                      <p:cBhvr>
                                        <p:cTn id="44" dur="500"/>
                                        <p:tgtEl>
                                          <p:spTgt spid="5">
                                            <p:txEl>
                                              <p:pRg st="15" end="1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animEffect transition="in" filter="fade">
                                      <p:cBhvr>
                                        <p:cTn id="57" dur="500"/>
                                        <p:tgtEl>
                                          <p:spTgt spid="5">
                                            <p:txEl>
                                              <p:pRg st="0" end="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xEl>
                                              <p:pRg st="1" end="1"/>
                                            </p:txEl>
                                          </p:spTgt>
                                        </p:tgtEl>
                                        <p:attrNameLst>
                                          <p:attrName>style.visibility</p:attrName>
                                        </p:attrNameLst>
                                      </p:cBhvr>
                                      <p:to>
                                        <p:strVal val="visible"/>
                                      </p:to>
                                    </p:set>
                                    <p:animEffect transition="in" filter="fade">
                                      <p:cBhvr>
                                        <p:cTn id="60" dur="500"/>
                                        <p:tgtEl>
                                          <p:spTgt spid="5">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5">
                                            <p:txEl>
                                              <p:pRg st="2" end="2"/>
                                            </p:txEl>
                                          </p:spTgt>
                                        </p:tgtEl>
                                        <p:attrNameLst>
                                          <p:attrName>style.visibility</p:attrName>
                                        </p:attrNameLst>
                                      </p:cBhvr>
                                      <p:to>
                                        <p:strVal val="visible"/>
                                      </p:to>
                                    </p:set>
                                    <p:animEffect transition="in" filter="fade">
                                      <p:cBhvr>
                                        <p:cTn id="63" dur="500"/>
                                        <p:tgtEl>
                                          <p:spTgt spid="5">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
                                            <p:txEl>
                                              <p:pRg st="18" end="18"/>
                                            </p:txEl>
                                          </p:spTgt>
                                        </p:tgtEl>
                                        <p:attrNameLst>
                                          <p:attrName>style.visibility</p:attrName>
                                        </p:attrNameLst>
                                      </p:cBhvr>
                                      <p:to>
                                        <p:strVal val="visible"/>
                                      </p:to>
                                    </p:set>
                                    <p:animEffect transition="in" filter="fade">
                                      <p:cBhvr>
                                        <p:cTn id="76" dur="500"/>
                                        <p:tgtEl>
                                          <p:spTgt spid="5">
                                            <p:txEl>
                                              <p:pRg st="18" end="18"/>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5">
                                            <p:txEl>
                                              <p:pRg st="19" end="19"/>
                                            </p:txEl>
                                          </p:spTgt>
                                        </p:tgtEl>
                                        <p:attrNameLst>
                                          <p:attrName>style.visibility</p:attrName>
                                        </p:attrNameLst>
                                      </p:cBhvr>
                                      <p:to>
                                        <p:strVal val="visible"/>
                                      </p:to>
                                    </p:set>
                                    <p:animEffect transition="in" filter="fade">
                                      <p:cBhvr>
                                        <p:cTn id="79"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p:bldP spid="11"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200" y="57151"/>
            <a:ext cx="3962400" cy="609600"/>
          </a:xfrm>
        </p:spPr>
        <p:txBody>
          <a:bodyPr/>
          <a:lstStyle/>
          <a:p>
            <a:r>
              <a:rPr lang="en-US" dirty="0"/>
              <a:t>Game Logic</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609600" y="971550"/>
            <a:ext cx="3886200" cy="3442866"/>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[0]*9</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0=empty, 1=player1, 2=player2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 Print the board to show status</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Read int from keyboard</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Error check input and cell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FE3198D7-1330-4753-8629-90955E2D175D}"/>
              </a:ext>
            </a:extLst>
          </p:cNvPr>
          <p:cNvSpPr/>
          <p:nvPr/>
        </p:nvSpPr>
        <p:spPr>
          <a:xfrm>
            <a:off x="5505061" y="225543"/>
            <a:ext cx="3384753" cy="443012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1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2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'It is a 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BD7FE74B-C425-4A64-836E-5EF232A01643}"/>
              </a:ext>
            </a:extLst>
          </p:cNvPr>
          <p:cNvSpPr txBox="1"/>
          <p:nvPr/>
        </p:nvSpPr>
        <p:spPr>
          <a:xfrm>
            <a:off x="3547716" y="971550"/>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8" name="TextBox 7">
            <a:extLst>
              <a:ext uri="{FF2B5EF4-FFF2-40B4-BE49-F238E27FC236}">
                <a16:creationId xmlns:a16="http://schemas.microsoft.com/office/drawing/2014/main" id="{997715B3-8FC8-44FB-8C79-EEC670A0DAF9}"/>
              </a:ext>
            </a:extLst>
          </p:cNvPr>
          <p:cNvSpPr txBox="1"/>
          <p:nvPr/>
        </p:nvSpPr>
        <p:spPr>
          <a:xfrm>
            <a:off x="7957281" y="225543"/>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9" name="Rectangle 8">
            <a:extLst>
              <a:ext uri="{FF2B5EF4-FFF2-40B4-BE49-F238E27FC236}">
                <a16:creationId xmlns:a16="http://schemas.microsoft.com/office/drawing/2014/main" id="{EDBD2A64-D69F-407C-9101-FF6CAED423BA}"/>
              </a:ext>
            </a:extLst>
          </p:cNvPr>
          <p:cNvSpPr/>
          <p:nvPr/>
        </p:nvSpPr>
        <p:spPr>
          <a:xfrm>
            <a:off x="4800600" y="198251"/>
            <a:ext cx="4143068" cy="4469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66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fade">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fade">
                                      <p:cBhvr>
                                        <p:cTn id="41" dur="500"/>
                                        <p:tgtEl>
                                          <p:spTgt spid="5">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3" end="13"/>
                                            </p:txEl>
                                          </p:spTgt>
                                        </p:tgtEl>
                                        <p:attrNameLst>
                                          <p:attrName>style.visibility</p:attrName>
                                        </p:attrNameLst>
                                      </p:cBhvr>
                                      <p:to>
                                        <p:strVal val="visible"/>
                                      </p:to>
                                    </p:set>
                                    <p:animEffect transition="in" filter="fade">
                                      <p:cBhvr>
                                        <p:cTn id="44" dur="500"/>
                                        <p:tgtEl>
                                          <p:spTgt spid="5">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animEffect transition="in" filter="fade">
                                      <p:cBhvr>
                                        <p:cTn id="49" dur="500"/>
                                        <p:tgtEl>
                                          <p:spTgt spid="5">
                                            <p:txEl>
                                              <p:pRg st="15" end="1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
                                            <p:txEl>
                                              <p:pRg st="16" end="16"/>
                                            </p:txEl>
                                          </p:spTgt>
                                        </p:tgtEl>
                                        <p:attrNameLst>
                                          <p:attrName>style.visibility</p:attrName>
                                        </p:attrNameLst>
                                      </p:cBhvr>
                                      <p:to>
                                        <p:strVal val="visible"/>
                                      </p:to>
                                    </p:set>
                                    <p:animEffect transition="in" filter="fade">
                                      <p:cBhvr>
                                        <p:cTn id="52" dur="500"/>
                                        <p:tgtEl>
                                          <p:spTgt spid="5">
                                            <p:txEl>
                                              <p:pRg st="16" end="1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fade">
                                      <p:cBhvr>
                                        <p:cTn id="57" dur="500"/>
                                        <p:tgtEl>
                                          <p:spTgt spid="6">
                                            <p:txEl>
                                              <p:pRg st="0" end="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fade">
                                      <p:cBhvr>
                                        <p:cTn id="60" dur="500"/>
                                        <p:tgtEl>
                                          <p:spTgt spid="6">
                                            <p:txEl>
                                              <p:pRg st="1" end="1"/>
                                            </p:txEl>
                                          </p:spTgt>
                                        </p:tgtEl>
                                      </p:cBhvr>
                                    </p:animEffect>
                                  </p:childTnLst>
                                </p:cTn>
                              </p:par>
                              <p:par>
                                <p:cTn id="61" presetID="1" presetClass="exit"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2" end="2"/>
                                            </p:txEl>
                                          </p:spTgt>
                                        </p:tgtEl>
                                        <p:attrNameLst>
                                          <p:attrName>style.visibility</p:attrName>
                                        </p:attrNameLst>
                                      </p:cBhvr>
                                      <p:to>
                                        <p:strVal val="visible"/>
                                      </p:to>
                                    </p:set>
                                    <p:animEffect transition="in" filter="fade">
                                      <p:cBhvr>
                                        <p:cTn id="67" dur="500"/>
                                        <p:tgtEl>
                                          <p:spTgt spid="6">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xEl>
                                              <p:pRg st="4" end="4"/>
                                            </p:txEl>
                                          </p:spTgt>
                                        </p:tgtEl>
                                        <p:attrNameLst>
                                          <p:attrName>style.visibility</p:attrName>
                                        </p:attrNameLst>
                                      </p:cBhvr>
                                      <p:to>
                                        <p:strVal val="visible"/>
                                      </p:to>
                                    </p:set>
                                    <p:animEffect transition="in" filter="fade">
                                      <p:cBhvr>
                                        <p:cTn id="72" dur="500"/>
                                        <p:tgtEl>
                                          <p:spTgt spid="6">
                                            <p:txEl>
                                              <p:pRg st="4" end="4"/>
                                            </p:txEl>
                                          </p:spTgt>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6">
                                            <p:txEl>
                                              <p:pRg st="5" end="5"/>
                                            </p:txEl>
                                          </p:spTgt>
                                        </p:tgtEl>
                                        <p:attrNameLst>
                                          <p:attrName>style.visibility</p:attrName>
                                        </p:attrNameLst>
                                      </p:cBhvr>
                                      <p:to>
                                        <p:strVal val="visible"/>
                                      </p:to>
                                    </p:set>
                                    <p:animEffect transition="in" filter="fade">
                                      <p:cBhvr>
                                        <p:cTn id="76" dur="500"/>
                                        <p:tgtEl>
                                          <p:spTgt spid="6">
                                            <p:txEl>
                                              <p:pRg st="5" end="5"/>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6">
                                            <p:txEl>
                                              <p:pRg st="7" end="7"/>
                                            </p:txEl>
                                          </p:spTgt>
                                        </p:tgtEl>
                                        <p:attrNameLst>
                                          <p:attrName>style.visibility</p:attrName>
                                        </p:attrNameLst>
                                      </p:cBhvr>
                                      <p:to>
                                        <p:strVal val="visible"/>
                                      </p:to>
                                    </p:set>
                                    <p:animEffect transition="in" filter="fade">
                                      <p:cBhvr>
                                        <p:cTn id="81" dur="500"/>
                                        <p:tgtEl>
                                          <p:spTgt spid="6">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8" end="8"/>
                                            </p:txEl>
                                          </p:spTgt>
                                        </p:tgtEl>
                                        <p:attrNameLst>
                                          <p:attrName>style.visibility</p:attrName>
                                        </p:attrNameLst>
                                      </p:cBhvr>
                                      <p:to>
                                        <p:strVal val="visible"/>
                                      </p:to>
                                    </p:set>
                                    <p:animEffect transition="in" filter="fade">
                                      <p:cBhvr>
                                        <p:cTn id="86" dur="500"/>
                                        <p:tgtEl>
                                          <p:spTgt spid="6">
                                            <p:txEl>
                                              <p:pRg st="8" end="8"/>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9" end="9"/>
                                            </p:txEl>
                                          </p:spTgt>
                                        </p:tgtEl>
                                        <p:attrNameLst>
                                          <p:attrName>style.visibility</p:attrName>
                                        </p:attrNameLst>
                                      </p:cBhvr>
                                      <p:to>
                                        <p:strVal val="visible"/>
                                      </p:to>
                                    </p:set>
                                    <p:animEffect transition="in" filter="fade">
                                      <p:cBhvr>
                                        <p:cTn id="91" dur="500"/>
                                        <p:tgtEl>
                                          <p:spTgt spid="6">
                                            <p:txEl>
                                              <p:pRg st="9" end="9"/>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10" end="10"/>
                                            </p:txEl>
                                          </p:spTgt>
                                        </p:tgtEl>
                                        <p:attrNameLst>
                                          <p:attrName>style.visibility</p:attrName>
                                        </p:attrNameLst>
                                      </p:cBhvr>
                                      <p:to>
                                        <p:strVal val="visible"/>
                                      </p:to>
                                    </p:set>
                                    <p:animEffect transition="in" filter="fade">
                                      <p:cBhvr>
                                        <p:cTn id="96" dur="500"/>
                                        <p:tgtEl>
                                          <p:spTgt spid="6">
                                            <p:txEl>
                                              <p:pRg st="10" end="1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11" end="11"/>
                                            </p:txEl>
                                          </p:spTgt>
                                        </p:tgtEl>
                                        <p:attrNameLst>
                                          <p:attrName>style.visibility</p:attrName>
                                        </p:attrNameLst>
                                      </p:cBhvr>
                                      <p:to>
                                        <p:strVal val="visible"/>
                                      </p:to>
                                    </p:set>
                                    <p:animEffect transition="in" filter="fade">
                                      <p:cBhvr>
                                        <p:cTn id="101" dur="500"/>
                                        <p:tgtEl>
                                          <p:spTgt spid="6">
                                            <p:txEl>
                                              <p:pRg st="11" end="1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12" end="12"/>
                                            </p:txEl>
                                          </p:spTgt>
                                        </p:tgtEl>
                                        <p:attrNameLst>
                                          <p:attrName>style.visibility</p:attrName>
                                        </p:attrNameLst>
                                      </p:cBhvr>
                                      <p:to>
                                        <p:strVal val="visible"/>
                                      </p:to>
                                    </p:set>
                                    <p:animEffect transition="in" filter="fade">
                                      <p:cBhvr>
                                        <p:cTn id="106" dur="500"/>
                                        <p:tgtEl>
                                          <p:spTgt spid="6">
                                            <p:txEl>
                                              <p:pRg st="12" end="12"/>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6">
                                            <p:txEl>
                                              <p:pRg st="13" end="13"/>
                                            </p:txEl>
                                          </p:spTgt>
                                        </p:tgtEl>
                                        <p:attrNameLst>
                                          <p:attrName>style.visibility</p:attrName>
                                        </p:attrNameLst>
                                      </p:cBhvr>
                                      <p:to>
                                        <p:strVal val="visible"/>
                                      </p:to>
                                    </p:set>
                                    <p:animEffect transition="in" filter="fade">
                                      <p:cBhvr>
                                        <p:cTn id="109" dur="500"/>
                                        <p:tgtEl>
                                          <p:spTgt spid="6">
                                            <p:txEl>
                                              <p:pRg st="13" end="13"/>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6">
                                            <p:txEl>
                                              <p:pRg st="14" end="14"/>
                                            </p:txEl>
                                          </p:spTgt>
                                        </p:tgtEl>
                                        <p:attrNameLst>
                                          <p:attrName>style.visibility</p:attrName>
                                        </p:attrNameLst>
                                      </p:cBhvr>
                                      <p:to>
                                        <p:strVal val="visible"/>
                                      </p:to>
                                    </p:set>
                                    <p:animEffect transition="in" filter="fade">
                                      <p:cBhvr>
                                        <p:cTn id="112" dur="500"/>
                                        <p:tgtEl>
                                          <p:spTgt spid="6">
                                            <p:txEl>
                                              <p:pRg st="14" end="14"/>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6">
                                            <p:txEl>
                                              <p:pRg st="15" end="15"/>
                                            </p:txEl>
                                          </p:spTgt>
                                        </p:tgtEl>
                                        <p:attrNameLst>
                                          <p:attrName>style.visibility</p:attrName>
                                        </p:attrNameLst>
                                      </p:cBhvr>
                                      <p:to>
                                        <p:strVal val="visible"/>
                                      </p:to>
                                    </p:set>
                                    <p:animEffect transition="in" filter="fade">
                                      <p:cBhvr>
                                        <p:cTn id="115" dur="500"/>
                                        <p:tgtEl>
                                          <p:spTgt spid="6">
                                            <p:txEl>
                                              <p:pRg st="15" end="15"/>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
                                            <p:txEl>
                                              <p:pRg st="16" end="16"/>
                                            </p:txEl>
                                          </p:spTgt>
                                        </p:tgtEl>
                                        <p:attrNameLst>
                                          <p:attrName>style.visibility</p:attrName>
                                        </p:attrNameLst>
                                      </p:cBhvr>
                                      <p:to>
                                        <p:strVal val="visible"/>
                                      </p:to>
                                    </p:set>
                                    <p:animEffect transition="in" filter="fade">
                                      <p:cBhvr>
                                        <p:cTn id="120" dur="500"/>
                                        <p:tgtEl>
                                          <p:spTgt spid="6">
                                            <p:txEl>
                                              <p:pRg st="16" end="16"/>
                                            </p:txEl>
                                          </p:spTgt>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xEl>
                                              <p:pRg st="17" end="17"/>
                                            </p:txEl>
                                          </p:spTgt>
                                        </p:tgtEl>
                                        <p:attrNameLst>
                                          <p:attrName>style.visibility</p:attrName>
                                        </p:attrNameLst>
                                      </p:cBhvr>
                                      <p:to>
                                        <p:strVal val="visible"/>
                                      </p:to>
                                    </p:set>
                                    <p:animEffect transition="in" filter="fade">
                                      <p:cBhvr>
                                        <p:cTn id="123" dur="500"/>
                                        <p:tgtEl>
                                          <p:spTgt spid="6">
                                            <p:txEl>
                                              <p:pRg st="17" end="17"/>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6">
                                            <p:txEl>
                                              <p:pRg st="18" end="18"/>
                                            </p:txEl>
                                          </p:spTgt>
                                        </p:tgtEl>
                                        <p:attrNameLst>
                                          <p:attrName>style.visibility</p:attrName>
                                        </p:attrNameLst>
                                      </p:cBhvr>
                                      <p:to>
                                        <p:strVal val="visible"/>
                                      </p:to>
                                    </p:set>
                                    <p:animEffect transition="in" filter="fade">
                                      <p:cBhvr>
                                        <p:cTn id="126" dur="500"/>
                                        <p:tgtEl>
                                          <p:spTgt spid="6">
                                            <p:txEl>
                                              <p:pRg st="18" end="18"/>
                                            </p:txEl>
                                          </p:spTgt>
                                        </p:tgtEl>
                                      </p:cBhvr>
                                    </p:animEffect>
                                  </p:childTnLst>
                                </p:cTn>
                              </p:par>
                              <p:par>
                                <p:cTn id="127" presetID="10" presetClass="entr" presetSubtype="0" fill="hold" nodeType="withEffect">
                                  <p:stCondLst>
                                    <p:cond delay="0"/>
                                  </p:stCondLst>
                                  <p:childTnLst>
                                    <p:set>
                                      <p:cBhvr>
                                        <p:cTn id="128" dur="1" fill="hold">
                                          <p:stCondLst>
                                            <p:cond delay="0"/>
                                          </p:stCondLst>
                                        </p:cTn>
                                        <p:tgtEl>
                                          <p:spTgt spid="6">
                                            <p:txEl>
                                              <p:pRg st="19" end="19"/>
                                            </p:txEl>
                                          </p:spTgt>
                                        </p:tgtEl>
                                        <p:attrNameLst>
                                          <p:attrName>style.visibility</p:attrName>
                                        </p:attrNameLst>
                                      </p:cBhvr>
                                      <p:to>
                                        <p:strVal val="visible"/>
                                      </p:to>
                                    </p:set>
                                    <p:animEffect transition="in" filter="fade">
                                      <p:cBhvr>
                                        <p:cTn id="129" dur="500"/>
                                        <p:tgtEl>
                                          <p:spTgt spid="6">
                                            <p:txEl>
                                              <p:pRg st="19" end="19"/>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6">
                                            <p:txEl>
                                              <p:pRg st="21" end="21"/>
                                            </p:txEl>
                                          </p:spTgt>
                                        </p:tgtEl>
                                        <p:attrNameLst>
                                          <p:attrName>style.visibility</p:attrName>
                                        </p:attrNameLst>
                                      </p:cBhvr>
                                      <p:to>
                                        <p:strVal val="visible"/>
                                      </p:to>
                                    </p:set>
                                    <p:animEffect transition="in" filter="fade">
                                      <p:cBhvr>
                                        <p:cTn id="134" dur="500"/>
                                        <p:tgtEl>
                                          <p:spTgt spid="6">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200" y="57151"/>
            <a:ext cx="3962400" cy="609600"/>
          </a:xfrm>
        </p:spPr>
        <p:txBody>
          <a:bodyPr/>
          <a:lstStyle/>
          <a:p>
            <a:r>
              <a:rPr lang="en-US" dirty="0"/>
              <a:t>Reuse?</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457200" y="1240976"/>
            <a:ext cx="3384753" cy="3442866"/>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[0]*9</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0=empty, 1=player1, 2=player2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 Print the board to show status</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Read int from keyboard</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Error check input and cell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85EA87D2-E62B-4436-A4F3-35E43927C7FA}"/>
              </a:ext>
            </a:extLst>
          </p:cNvPr>
          <p:cNvSpPr/>
          <p:nvPr/>
        </p:nvSpPr>
        <p:spPr>
          <a:xfrm>
            <a:off x="762000" y="3220680"/>
            <a:ext cx="1143000" cy="29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4590E8-D1F3-4354-818C-8B96089FD7E4}"/>
              </a:ext>
            </a:extLst>
          </p:cNvPr>
          <p:cNvSpPr txBox="1"/>
          <p:nvPr/>
        </p:nvSpPr>
        <p:spPr>
          <a:xfrm>
            <a:off x="876300" y="971550"/>
            <a:ext cx="2286000" cy="369332"/>
          </a:xfrm>
          <a:prstGeom prst="rect">
            <a:avLst/>
          </a:prstGeom>
          <a:noFill/>
        </p:spPr>
        <p:txBody>
          <a:bodyPr wrap="square" rtlCol="0">
            <a:spAutoFit/>
          </a:bodyPr>
          <a:lstStyle/>
          <a:p>
            <a:r>
              <a:rPr lang="en-US" b="1" dirty="0">
                <a:solidFill>
                  <a:srgbClr val="FF0000"/>
                </a:solidFill>
              </a:rPr>
              <a:t>Global – collisions?</a:t>
            </a:r>
          </a:p>
        </p:txBody>
      </p:sp>
      <p:sp>
        <p:nvSpPr>
          <p:cNvPr id="9" name="TextBox 8">
            <a:extLst>
              <a:ext uri="{FF2B5EF4-FFF2-40B4-BE49-F238E27FC236}">
                <a16:creationId xmlns:a16="http://schemas.microsoft.com/office/drawing/2014/main" id="{A36BC69B-D3E7-4D0B-B2C0-D1684C201E05}"/>
              </a:ext>
            </a:extLst>
          </p:cNvPr>
          <p:cNvSpPr txBox="1"/>
          <p:nvPr/>
        </p:nvSpPr>
        <p:spPr>
          <a:xfrm>
            <a:off x="2514600" y="3519948"/>
            <a:ext cx="2133600" cy="646331"/>
          </a:xfrm>
          <a:prstGeom prst="rect">
            <a:avLst/>
          </a:prstGeom>
          <a:noFill/>
        </p:spPr>
        <p:txBody>
          <a:bodyPr wrap="square" rtlCol="0">
            <a:spAutoFit/>
          </a:bodyPr>
          <a:lstStyle/>
          <a:p>
            <a:r>
              <a:rPr lang="en-US" b="1" dirty="0">
                <a:solidFill>
                  <a:srgbClr val="FF0000"/>
                </a:solidFill>
              </a:rPr>
              <a:t>Hardcoded to one global board</a:t>
            </a:r>
          </a:p>
        </p:txBody>
      </p:sp>
      <p:sp>
        <p:nvSpPr>
          <p:cNvPr id="10" name="Rectangle 9">
            <a:extLst>
              <a:ext uri="{FF2B5EF4-FFF2-40B4-BE49-F238E27FC236}">
                <a16:creationId xmlns:a16="http://schemas.microsoft.com/office/drawing/2014/main" id="{CE296FCA-EF48-48B4-A2C4-53C688CE7ADA}"/>
              </a:ext>
            </a:extLst>
          </p:cNvPr>
          <p:cNvSpPr/>
          <p:nvPr/>
        </p:nvSpPr>
        <p:spPr>
          <a:xfrm>
            <a:off x="457200" y="1811746"/>
            <a:ext cx="3210231" cy="113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B9FB73-C971-4F76-BCD9-315BEDBCEDD2}"/>
              </a:ext>
            </a:extLst>
          </p:cNvPr>
          <p:cNvSpPr txBox="1"/>
          <p:nvPr/>
        </p:nvSpPr>
        <p:spPr>
          <a:xfrm>
            <a:off x="3852515" y="1442414"/>
            <a:ext cx="1838631" cy="369332"/>
          </a:xfrm>
          <a:prstGeom prst="rect">
            <a:avLst/>
          </a:prstGeom>
          <a:noFill/>
        </p:spPr>
        <p:txBody>
          <a:bodyPr wrap="square" rtlCol="0">
            <a:spAutoFit/>
          </a:bodyPr>
          <a:lstStyle/>
          <a:p>
            <a:r>
              <a:rPr lang="en-US" b="1" dirty="0">
                <a:solidFill>
                  <a:srgbClr val="FF0000"/>
                </a:solidFill>
              </a:rPr>
              <a:t>Tightly coupled</a:t>
            </a:r>
          </a:p>
        </p:txBody>
      </p:sp>
      <p:sp>
        <p:nvSpPr>
          <p:cNvPr id="13" name="Rectangle 12">
            <a:extLst>
              <a:ext uri="{FF2B5EF4-FFF2-40B4-BE49-F238E27FC236}">
                <a16:creationId xmlns:a16="http://schemas.microsoft.com/office/drawing/2014/main" id="{300BDA6D-AB1A-43E1-AAEF-55C8F93E3F6C}"/>
              </a:ext>
            </a:extLst>
          </p:cNvPr>
          <p:cNvSpPr/>
          <p:nvPr/>
        </p:nvSpPr>
        <p:spPr>
          <a:xfrm>
            <a:off x="5505061" y="202444"/>
            <a:ext cx="3384753" cy="443012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1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2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'It is a 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15" name="TextBox 14">
            <a:extLst>
              <a:ext uri="{FF2B5EF4-FFF2-40B4-BE49-F238E27FC236}">
                <a16:creationId xmlns:a16="http://schemas.microsoft.com/office/drawing/2014/main" id="{159ECEA9-4073-49D6-AAEA-5F3DD1D8A1EE}"/>
              </a:ext>
            </a:extLst>
          </p:cNvPr>
          <p:cNvSpPr txBox="1"/>
          <p:nvPr/>
        </p:nvSpPr>
        <p:spPr>
          <a:xfrm>
            <a:off x="7957281" y="225543"/>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Rectangle 10">
            <a:extLst>
              <a:ext uri="{FF2B5EF4-FFF2-40B4-BE49-F238E27FC236}">
                <a16:creationId xmlns:a16="http://schemas.microsoft.com/office/drawing/2014/main" id="{888DBAD2-7920-4944-8593-8D46CC049EE8}"/>
              </a:ext>
            </a:extLst>
          </p:cNvPr>
          <p:cNvSpPr/>
          <p:nvPr/>
        </p:nvSpPr>
        <p:spPr>
          <a:xfrm>
            <a:off x="6741469" y="968948"/>
            <a:ext cx="1804219" cy="29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D57E416-1F62-47F3-9B82-5E900EA232F0}"/>
              </a:ext>
            </a:extLst>
          </p:cNvPr>
          <p:cNvCxnSpPr>
            <a:cxnSpLocks/>
            <a:endCxn id="11" idx="1"/>
          </p:cNvCxnSpPr>
          <p:nvPr/>
        </p:nvCxnSpPr>
        <p:spPr>
          <a:xfrm flipV="1">
            <a:off x="3657600" y="1118582"/>
            <a:ext cx="3083869" cy="12513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55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4"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199" y="57151"/>
            <a:ext cx="8912941" cy="609600"/>
          </a:xfrm>
        </p:spPr>
        <p:txBody>
          <a:bodyPr/>
          <a:lstStyle/>
          <a:p>
            <a:r>
              <a:rPr lang="en-US" dirty="0"/>
              <a:t>Evolution to Objects</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2895600" y="1352548"/>
            <a:ext cx="2895600" cy="3276600"/>
          </a:xfrm>
          <a:prstGeom prst="rect">
            <a:avLst/>
          </a:prstGeom>
          <a:solidFill>
            <a:schemeClr val="accent3">
              <a:lumMod val="20000"/>
              <a:lumOff val="80000"/>
            </a:schemeClr>
          </a:solidFill>
          <a:ln>
            <a:solidFill>
              <a:schemeClr val="tx2"/>
            </a:solidFill>
          </a:ln>
        </p:spPr>
        <p:txBody>
          <a:bodyPr wrap="square">
            <a:noAutofit/>
          </a:bodyPr>
          <a:lstStyle/>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brd,move,player_num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8, 1)</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 5, 2)</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13" name="Rectangle 12">
            <a:extLst>
              <a:ext uri="{FF2B5EF4-FFF2-40B4-BE49-F238E27FC236}">
                <a16:creationId xmlns:a16="http://schemas.microsoft.com/office/drawing/2014/main" id="{CD011235-997F-4AC0-8BC6-FADB988B6189}"/>
              </a:ext>
            </a:extLst>
          </p:cNvPr>
          <p:cNvSpPr/>
          <p:nvPr/>
        </p:nvSpPr>
        <p:spPr>
          <a:xfrm>
            <a:off x="5867400" y="1352548"/>
            <a:ext cx="3121740" cy="3276601"/>
          </a:xfrm>
          <a:prstGeom prst="rect">
            <a:avLst/>
          </a:prstGeom>
          <a:solidFill>
            <a:schemeClr val="accent3">
              <a:lumMod val="20000"/>
              <a:lumOff val="80000"/>
            </a:schemeClr>
          </a:solidFill>
          <a:ln>
            <a:solidFill>
              <a:schemeClr val="tx2"/>
            </a:solidFill>
          </a:ln>
        </p:spPr>
        <p:txBody>
          <a:bodyPr wrap="square">
            <a:no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0,0,0,0,0,0,0,0,0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[move] = player</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Board()</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board2 = Board()</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board.place_token</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(8, 1)</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board2.place_token(5, 2)</a:t>
            </a:r>
          </a:p>
        </p:txBody>
      </p:sp>
      <p:sp>
        <p:nvSpPr>
          <p:cNvPr id="15" name="Rectangle 14">
            <a:extLst>
              <a:ext uri="{FF2B5EF4-FFF2-40B4-BE49-F238E27FC236}">
                <a16:creationId xmlns:a16="http://schemas.microsoft.com/office/drawing/2014/main" id="{174BDF9B-E450-46EA-912A-1739219BB4C6}"/>
              </a:ext>
            </a:extLst>
          </p:cNvPr>
          <p:cNvSpPr/>
          <p:nvPr/>
        </p:nvSpPr>
        <p:spPr>
          <a:xfrm>
            <a:off x="137653" y="1352548"/>
            <a:ext cx="2605547" cy="3276599"/>
          </a:xfrm>
          <a:prstGeom prst="rect">
            <a:avLst/>
          </a:prstGeom>
          <a:solidFill>
            <a:schemeClr val="accent3">
              <a:lumMod val="20000"/>
              <a:lumOff val="80000"/>
            </a:schemeClr>
          </a:solidFill>
          <a:ln>
            <a:solidFill>
              <a:schemeClr val="tx2"/>
            </a:solidFill>
          </a:ln>
        </p:spPr>
        <p:txBody>
          <a:bodyPr wrap="square">
            <a:noAutofit/>
          </a:bodyPr>
          <a:lstStyle/>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(8, 1)</a:t>
            </a:r>
            <a:endParaRPr lang="en-US" sz="11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4F0CC12-94A7-430B-9279-F9B0F4CA4C93}"/>
              </a:ext>
            </a:extLst>
          </p:cNvPr>
          <p:cNvSpPr txBox="1"/>
          <p:nvPr/>
        </p:nvSpPr>
        <p:spPr>
          <a:xfrm>
            <a:off x="1852699" y="1362246"/>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0" name="TextBox 9">
            <a:extLst>
              <a:ext uri="{FF2B5EF4-FFF2-40B4-BE49-F238E27FC236}">
                <a16:creationId xmlns:a16="http://schemas.microsoft.com/office/drawing/2014/main" id="{CC77B1AE-8A5A-4F70-9663-0732DA2B7F75}"/>
              </a:ext>
            </a:extLst>
          </p:cNvPr>
          <p:cNvSpPr txBox="1"/>
          <p:nvPr/>
        </p:nvSpPr>
        <p:spPr>
          <a:xfrm>
            <a:off x="4843570" y="135254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TextBox 10">
            <a:extLst>
              <a:ext uri="{FF2B5EF4-FFF2-40B4-BE49-F238E27FC236}">
                <a16:creationId xmlns:a16="http://schemas.microsoft.com/office/drawing/2014/main" id="{9E8EF8B6-11DA-4FAE-9AE0-5FDFF24B273A}"/>
              </a:ext>
            </a:extLst>
          </p:cNvPr>
          <p:cNvSpPr txBox="1"/>
          <p:nvPr/>
        </p:nvSpPr>
        <p:spPr>
          <a:xfrm>
            <a:off x="8022395" y="137302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3" name="Rectangle 2">
            <a:extLst>
              <a:ext uri="{FF2B5EF4-FFF2-40B4-BE49-F238E27FC236}">
                <a16:creationId xmlns:a16="http://schemas.microsoft.com/office/drawing/2014/main" id="{57BE4064-5962-4803-9EA1-7B90C9761454}"/>
              </a:ext>
            </a:extLst>
          </p:cNvPr>
          <p:cNvSpPr/>
          <p:nvPr/>
        </p:nvSpPr>
        <p:spPr>
          <a:xfrm>
            <a:off x="2881086" y="1337468"/>
            <a:ext cx="2981907" cy="35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195C8B-1664-49AC-B3EE-BB6AFD3EFC8C}"/>
              </a:ext>
            </a:extLst>
          </p:cNvPr>
          <p:cNvSpPr/>
          <p:nvPr/>
        </p:nvSpPr>
        <p:spPr>
          <a:xfrm>
            <a:off x="5862993" y="1170768"/>
            <a:ext cx="3138947" cy="35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53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7" end="17"/>
                                            </p:txEl>
                                          </p:spTgt>
                                        </p:tgtEl>
                                        <p:attrNameLst>
                                          <p:attrName>style.visibility</p:attrName>
                                        </p:attrNameLst>
                                      </p:cBhvr>
                                      <p:to>
                                        <p:strVal val="visible"/>
                                      </p:to>
                                    </p:set>
                                    <p:animEffect transition="in" filter="fade">
                                      <p:cBhvr>
                                        <p:cTn id="7" dur="500"/>
                                        <p:tgtEl>
                                          <p:spTgt spid="15">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fade">
                                      <p:cBhvr>
                                        <p:cTn id="31" dur="500"/>
                                        <p:tgtEl>
                                          <p:spTgt spid="5">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0" end="10"/>
                                            </p:txEl>
                                          </p:spTgt>
                                        </p:tgtEl>
                                        <p:attrNameLst>
                                          <p:attrName>style.visibility</p:attrName>
                                        </p:attrNameLst>
                                      </p:cBhvr>
                                      <p:to>
                                        <p:strVal val="visible"/>
                                      </p:to>
                                    </p:set>
                                    <p:animEffect transition="in" filter="fade">
                                      <p:cBhvr>
                                        <p:cTn id="34" dur="500"/>
                                        <p:tgtEl>
                                          <p:spTgt spid="5">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7" end="17"/>
                                            </p:txEl>
                                          </p:spTgt>
                                        </p:tgtEl>
                                        <p:attrNameLst>
                                          <p:attrName>style.visibility</p:attrName>
                                        </p:attrNameLst>
                                      </p:cBhvr>
                                      <p:to>
                                        <p:strVal val="visible"/>
                                      </p:to>
                                    </p:set>
                                    <p:animEffect transition="in" filter="fade">
                                      <p:cBhvr>
                                        <p:cTn id="39" dur="500"/>
                                        <p:tgtEl>
                                          <p:spTgt spid="5">
                                            <p:txEl>
                                              <p:pRg st="17" end="1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1" end="1"/>
                                            </p:txEl>
                                          </p:spTgt>
                                        </p:tgtEl>
                                        <p:attrNameLst>
                                          <p:attrName>style.visibility</p:attrName>
                                        </p:attrNameLst>
                                      </p:cBhvr>
                                      <p:to>
                                        <p:strVal val="visible"/>
                                      </p:to>
                                    </p:set>
                                    <p:animEffect transition="in" filter="fade">
                                      <p:cBhvr>
                                        <p:cTn id="44" dur="500"/>
                                        <p:tgtEl>
                                          <p:spTgt spid="5">
                                            <p:txEl>
                                              <p:pRg st="1" end="1"/>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5">
                                            <p:txEl>
                                              <p:pRg st="18" end="18"/>
                                            </p:txEl>
                                          </p:spTgt>
                                        </p:tgtEl>
                                        <p:attrNameLst>
                                          <p:attrName>style.visibility</p:attrName>
                                        </p:attrNameLst>
                                      </p:cBhvr>
                                      <p:to>
                                        <p:strVal val="visible"/>
                                      </p:to>
                                    </p:set>
                                    <p:animEffect transition="in" filter="fade">
                                      <p:cBhvr>
                                        <p:cTn id="48" dur="500"/>
                                        <p:tgtEl>
                                          <p:spTgt spid="5">
                                            <p:txEl>
                                              <p:pRg st="18" end="1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xEl>
                                              <p:pRg st="2" end="2"/>
                                            </p:txEl>
                                          </p:spTgt>
                                        </p:tgtEl>
                                        <p:attrNameLst>
                                          <p:attrName>style.visibility</p:attrName>
                                        </p:attrNameLst>
                                      </p:cBhvr>
                                      <p:to>
                                        <p:strVal val="visible"/>
                                      </p:to>
                                    </p:set>
                                    <p:animEffect transition="in" filter="fade">
                                      <p:cBhvr>
                                        <p:cTn id="61" dur="500"/>
                                        <p:tgtEl>
                                          <p:spTgt spid="13">
                                            <p:txEl>
                                              <p:pRg st="2" end="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xEl>
                                              <p:pRg st="3" end="3"/>
                                            </p:txEl>
                                          </p:spTgt>
                                        </p:tgtEl>
                                        <p:attrNameLst>
                                          <p:attrName>style.visibility</p:attrName>
                                        </p:attrNameLst>
                                      </p:cBhvr>
                                      <p:to>
                                        <p:strVal val="visible"/>
                                      </p:to>
                                    </p:set>
                                    <p:animEffect transition="in" filter="fade">
                                      <p:cBhvr>
                                        <p:cTn id="64" dur="500"/>
                                        <p:tgtEl>
                                          <p:spTgt spid="13">
                                            <p:txEl>
                                              <p:pRg st="3" end="3"/>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3">
                                            <p:txEl>
                                              <p:pRg st="4" end="4"/>
                                            </p:txEl>
                                          </p:spTgt>
                                        </p:tgtEl>
                                        <p:attrNameLst>
                                          <p:attrName>style.visibility</p:attrName>
                                        </p:attrNameLst>
                                      </p:cBhvr>
                                      <p:to>
                                        <p:strVal val="visible"/>
                                      </p:to>
                                    </p:set>
                                    <p:animEffect transition="in" filter="fade">
                                      <p:cBhvr>
                                        <p:cTn id="67" dur="500"/>
                                        <p:tgtEl>
                                          <p:spTgt spid="13">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
                                            <p:txEl>
                                              <p:pRg st="5" end="5"/>
                                            </p:txEl>
                                          </p:spTgt>
                                        </p:tgtEl>
                                        <p:attrNameLst>
                                          <p:attrName>style.visibility</p:attrName>
                                        </p:attrNameLst>
                                      </p:cBhvr>
                                      <p:to>
                                        <p:strVal val="visible"/>
                                      </p:to>
                                    </p:set>
                                    <p:animEffect transition="in" filter="fade">
                                      <p:cBhvr>
                                        <p:cTn id="72" dur="500"/>
                                        <p:tgtEl>
                                          <p:spTgt spid="13">
                                            <p:txEl>
                                              <p:pRg st="5" end="5"/>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3">
                                            <p:txEl>
                                              <p:pRg st="6" end="6"/>
                                            </p:txEl>
                                          </p:spTgt>
                                        </p:tgtEl>
                                        <p:attrNameLst>
                                          <p:attrName>style.visibility</p:attrName>
                                        </p:attrNameLst>
                                      </p:cBhvr>
                                      <p:to>
                                        <p:strVal val="visible"/>
                                      </p:to>
                                    </p:set>
                                    <p:animEffect transition="in" filter="fade">
                                      <p:cBhvr>
                                        <p:cTn id="75" dur="500"/>
                                        <p:tgtEl>
                                          <p:spTgt spid="13">
                                            <p:txEl>
                                              <p:pRg st="6" end="6"/>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3">
                                            <p:txEl>
                                              <p:pRg st="8" end="8"/>
                                            </p:txEl>
                                          </p:spTgt>
                                        </p:tgtEl>
                                        <p:attrNameLst>
                                          <p:attrName>style.visibility</p:attrName>
                                        </p:attrNameLst>
                                      </p:cBhvr>
                                      <p:to>
                                        <p:strVal val="visible"/>
                                      </p:to>
                                    </p:set>
                                    <p:animEffect transition="in" filter="fade">
                                      <p:cBhvr>
                                        <p:cTn id="80" dur="500"/>
                                        <p:tgtEl>
                                          <p:spTgt spid="13">
                                            <p:txEl>
                                              <p:pRg st="8" end="8"/>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13">
                                            <p:txEl>
                                              <p:pRg st="9" end="9"/>
                                            </p:txEl>
                                          </p:spTgt>
                                        </p:tgtEl>
                                        <p:attrNameLst>
                                          <p:attrName>style.visibility</p:attrName>
                                        </p:attrNameLst>
                                      </p:cBhvr>
                                      <p:to>
                                        <p:strVal val="visible"/>
                                      </p:to>
                                    </p:set>
                                    <p:animEffect transition="in" filter="fade">
                                      <p:cBhvr>
                                        <p:cTn id="83" dur="500"/>
                                        <p:tgtEl>
                                          <p:spTgt spid="13">
                                            <p:txEl>
                                              <p:pRg st="9" end="9"/>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3">
                                            <p:txEl>
                                              <p:pRg st="10" end="10"/>
                                            </p:txEl>
                                          </p:spTgt>
                                        </p:tgtEl>
                                        <p:attrNameLst>
                                          <p:attrName>style.visibility</p:attrName>
                                        </p:attrNameLst>
                                      </p:cBhvr>
                                      <p:to>
                                        <p:strVal val="visible"/>
                                      </p:to>
                                    </p:set>
                                    <p:animEffect transition="in" filter="fade">
                                      <p:cBhvr>
                                        <p:cTn id="86" dur="500"/>
                                        <p:tgtEl>
                                          <p:spTgt spid="13">
                                            <p:txEl>
                                              <p:pRg st="10" end="10"/>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13">
                                            <p:txEl>
                                              <p:pRg st="11" end="11"/>
                                            </p:txEl>
                                          </p:spTgt>
                                        </p:tgtEl>
                                        <p:attrNameLst>
                                          <p:attrName>style.visibility</p:attrName>
                                        </p:attrNameLst>
                                      </p:cBhvr>
                                      <p:to>
                                        <p:strVal val="visible"/>
                                      </p:to>
                                    </p:set>
                                    <p:animEffect transition="in" filter="fade">
                                      <p:cBhvr>
                                        <p:cTn id="89" dur="500"/>
                                        <p:tgtEl>
                                          <p:spTgt spid="13">
                                            <p:txEl>
                                              <p:pRg st="11" end="11"/>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13">
                                            <p:txEl>
                                              <p:pRg st="12" end="12"/>
                                            </p:txEl>
                                          </p:spTgt>
                                        </p:tgtEl>
                                        <p:attrNameLst>
                                          <p:attrName>style.visibility</p:attrName>
                                        </p:attrNameLst>
                                      </p:cBhvr>
                                      <p:to>
                                        <p:strVal val="visible"/>
                                      </p:to>
                                    </p:set>
                                    <p:animEffect transition="in" filter="fade">
                                      <p:cBhvr>
                                        <p:cTn id="92" dur="500"/>
                                        <p:tgtEl>
                                          <p:spTgt spid="13">
                                            <p:txEl>
                                              <p:pRg st="12" end="1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3">
                                            <p:txEl>
                                              <p:pRg st="14" end="14"/>
                                            </p:txEl>
                                          </p:spTgt>
                                        </p:tgtEl>
                                        <p:attrNameLst>
                                          <p:attrName>style.visibility</p:attrName>
                                        </p:attrNameLst>
                                      </p:cBhvr>
                                      <p:to>
                                        <p:strVal val="visible"/>
                                      </p:to>
                                    </p:set>
                                    <p:animEffect transition="in" filter="fade">
                                      <p:cBhvr>
                                        <p:cTn id="97" dur="500"/>
                                        <p:tgtEl>
                                          <p:spTgt spid="13">
                                            <p:txEl>
                                              <p:pRg st="14" end="1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3">
                                            <p:txEl>
                                              <p:pRg st="17" end="17"/>
                                            </p:txEl>
                                          </p:spTgt>
                                        </p:tgtEl>
                                        <p:attrNameLst>
                                          <p:attrName>style.visibility</p:attrName>
                                        </p:attrNameLst>
                                      </p:cBhvr>
                                      <p:to>
                                        <p:strVal val="visible"/>
                                      </p:to>
                                    </p:set>
                                    <p:animEffect transition="in" filter="fade">
                                      <p:cBhvr>
                                        <p:cTn id="102" dur="500"/>
                                        <p:tgtEl>
                                          <p:spTgt spid="13">
                                            <p:txEl>
                                              <p:pRg st="17" end="17"/>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3">
                                            <p:txEl>
                                              <p:pRg st="15" end="15"/>
                                            </p:txEl>
                                          </p:spTgt>
                                        </p:tgtEl>
                                        <p:attrNameLst>
                                          <p:attrName>style.visibility</p:attrName>
                                        </p:attrNameLst>
                                      </p:cBhvr>
                                      <p:to>
                                        <p:strVal val="visible"/>
                                      </p:to>
                                    </p:set>
                                    <p:animEffect transition="in" filter="fade">
                                      <p:cBhvr>
                                        <p:cTn id="107" dur="500"/>
                                        <p:tgtEl>
                                          <p:spTgt spid="13">
                                            <p:txEl>
                                              <p:pRg st="15" end="15"/>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3">
                                            <p:txEl>
                                              <p:pRg st="18" end="18"/>
                                            </p:txEl>
                                          </p:spTgt>
                                        </p:tgtEl>
                                        <p:attrNameLst>
                                          <p:attrName>style.visibility</p:attrName>
                                        </p:attrNameLst>
                                      </p:cBhvr>
                                      <p:to>
                                        <p:strVal val="visible"/>
                                      </p:to>
                                    </p:set>
                                    <p:animEffect transition="in" filter="fade">
                                      <p:cBhvr>
                                        <p:cTn id="112" dur="500"/>
                                        <p:tgtEl>
                                          <p:spTgt spid="1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14098</TotalTime>
  <Words>5106</Words>
  <Application>Microsoft Office PowerPoint</Application>
  <PresentationFormat>On-screen Show (16:9)</PresentationFormat>
  <Paragraphs>678</Paragraphs>
  <Slides>17</Slides>
  <Notes>15</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17</vt:i4>
      </vt:variant>
    </vt:vector>
  </HeadingPairs>
  <TitlesOfParts>
    <vt:vector size="28"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Tic Tac Toe Example</vt:lpstr>
      <vt:lpstr>See Also</vt:lpstr>
      <vt:lpstr>What objects do you see?</vt:lpstr>
      <vt:lpstr>K.I.S.S</vt:lpstr>
      <vt:lpstr>Enums</vt:lpstr>
      <vt:lpstr>Functions</vt:lpstr>
      <vt:lpstr>Game Logic</vt:lpstr>
      <vt:lpstr>Reuse?</vt:lpstr>
      <vt:lpstr>Evolution to Objects</vt:lpstr>
      <vt:lpstr>What can the objects DO?</vt:lpstr>
      <vt:lpstr>UML</vt:lpstr>
      <vt:lpstr>The User</vt:lpstr>
      <vt:lpstr>Board</vt:lpstr>
      <vt:lpstr>Unit Tests</vt:lpstr>
      <vt:lpstr>Player</vt:lpstr>
      <vt:lpstr>Types of Players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478</cp:revision>
  <cp:lastPrinted>2018-07-29T22:11:05Z</cp:lastPrinted>
  <dcterms:created xsi:type="dcterms:W3CDTF">2015-07-04T21:12:26Z</dcterms:created>
  <dcterms:modified xsi:type="dcterms:W3CDTF">2020-04-21T21:06:04Z</dcterms:modified>
</cp:coreProperties>
</file>